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5" r:id="rId4"/>
    <p:sldId id="276" r:id="rId5"/>
    <p:sldId id="274" r:id="rId6"/>
  </p:sldIdLst>
  <p:sldSz cx="18288000" cy="10287000"/>
  <p:notesSz cx="6858000" cy="9144000"/>
  <p:embeddedFontLst>
    <p:embeddedFont>
      <p:font typeface="Montserrat" panose="00000500000000000000" pitchFamily="2" charset="0"/>
      <p:regular r:id="rId7"/>
      <p:bold r:id="rId8"/>
      <p:italic r:id="rId9"/>
      <p:boldItalic r:id="rId10"/>
    </p:embeddedFont>
    <p:embeddedFont>
      <p:font typeface="Poppins Ultra-Bold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E18"/>
    <a:srgbClr val="480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914" y="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joaopedro.niteroidebicicleta@gmail.com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7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236B618-E37F-87FF-407E-04FDEB59786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A6E18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D69136FB-6FD7-4213-6097-82AD94A360DB}"/>
              </a:ext>
            </a:extLst>
          </p:cNvPr>
          <p:cNvSpPr/>
          <p:nvPr/>
        </p:nvSpPr>
        <p:spPr>
          <a:xfrm>
            <a:off x="6895171" y="0"/>
            <a:ext cx="11426388" cy="10287000"/>
          </a:xfrm>
          <a:custGeom>
            <a:avLst/>
            <a:gdLst/>
            <a:ahLst/>
            <a:cxnLst/>
            <a:rect l="l" t="t" r="r" b="b"/>
            <a:pathLst>
              <a:path w="11347689" h="10605472">
                <a:moveTo>
                  <a:pt x="0" y="0"/>
                </a:moveTo>
                <a:lnTo>
                  <a:pt x="11347689" y="0"/>
                </a:lnTo>
                <a:lnTo>
                  <a:pt x="11347689" y="10605472"/>
                </a:lnTo>
                <a:lnTo>
                  <a:pt x="0" y="1060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l="-40150" t="-1349" b="-2460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1B1C5DC-1968-2F00-7BA1-289ECDDEEBC7}"/>
              </a:ext>
            </a:extLst>
          </p:cNvPr>
          <p:cNvSpPr/>
          <p:nvPr/>
        </p:nvSpPr>
        <p:spPr>
          <a:xfrm>
            <a:off x="328832" y="8677612"/>
            <a:ext cx="8205567" cy="1609387"/>
          </a:xfrm>
          <a:prstGeom prst="rect">
            <a:avLst/>
          </a:prstGeom>
          <a:solidFill>
            <a:srgbClr val="4807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7B285D2-7AEB-398A-2B7F-29F0D0BEA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56" y="723900"/>
            <a:ext cx="3831336" cy="3831336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7F302806-441E-C590-9939-7E7CC521E470}"/>
              </a:ext>
            </a:extLst>
          </p:cNvPr>
          <p:cNvSpPr txBox="1"/>
          <p:nvPr/>
        </p:nvSpPr>
        <p:spPr>
          <a:xfrm>
            <a:off x="48066" y="-495300"/>
            <a:ext cx="7495734" cy="105281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04441B89-3AC3-C0AA-A1C8-13584FF0335C}"/>
              </a:ext>
            </a:extLst>
          </p:cNvPr>
          <p:cNvSpPr txBox="1"/>
          <p:nvPr/>
        </p:nvSpPr>
        <p:spPr>
          <a:xfrm>
            <a:off x="609600" y="9299394"/>
            <a:ext cx="9796155" cy="8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60"/>
              </a:lnSpc>
            </a:pP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0"/>
              </a:rPr>
              <a:t>JOÃO PEDRO G. BOECHAT DE OLIVEIRA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1CC95E13-30C2-D046-71B7-84814BDAFDEB}"/>
              </a:ext>
            </a:extLst>
          </p:cNvPr>
          <p:cNvCxnSpPr/>
          <p:nvPr/>
        </p:nvCxnSpPr>
        <p:spPr>
          <a:xfrm>
            <a:off x="590550" y="9715500"/>
            <a:ext cx="7391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9">
            <a:extLst>
              <a:ext uri="{FF2B5EF4-FFF2-40B4-BE49-F238E27FC236}">
                <a16:creationId xmlns:a16="http://schemas.microsoft.com/office/drawing/2014/main" id="{CDDDBC22-7F3C-C23E-AA7B-5A0F1982655A}"/>
              </a:ext>
            </a:extLst>
          </p:cNvPr>
          <p:cNvSpPr/>
          <p:nvPr/>
        </p:nvSpPr>
        <p:spPr>
          <a:xfrm>
            <a:off x="2056456" y="5050536"/>
            <a:ext cx="3094936" cy="2901874"/>
          </a:xfrm>
          <a:custGeom>
            <a:avLst/>
            <a:gdLst/>
            <a:ahLst/>
            <a:cxnLst/>
            <a:rect l="l" t="t" r="r" b="b"/>
            <a:pathLst>
              <a:path w="4143360" h="3884898">
                <a:moveTo>
                  <a:pt x="0" y="0"/>
                </a:moveTo>
                <a:lnTo>
                  <a:pt x="4143359" y="0"/>
                </a:lnTo>
                <a:lnTo>
                  <a:pt x="4143359" y="3884898"/>
                </a:lnTo>
                <a:lnTo>
                  <a:pt x="0" y="3884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983"/>
            </a:stretch>
          </a:blipFill>
        </p:spPr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2B1A7453-B2C2-5FA6-85D1-3D5A1AA1989E}"/>
              </a:ext>
            </a:extLst>
          </p:cNvPr>
          <p:cNvSpPr txBox="1"/>
          <p:nvPr/>
        </p:nvSpPr>
        <p:spPr>
          <a:xfrm>
            <a:off x="590550" y="8677613"/>
            <a:ext cx="9796155" cy="952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60"/>
              </a:lnSpc>
            </a:pPr>
            <a:r>
              <a:rPr lang="en-US" sz="4000" b="1" dirty="0">
                <a:solidFill>
                  <a:srgbClr val="FFFFFF"/>
                </a:solidFill>
                <a:latin typeface="Montserrat" panose="00000500000000000000" pitchFamily="2" charset="0"/>
              </a:rPr>
              <a:t>CYCLING CITY: NITERÓI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5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Elipse 120">
            <a:extLst>
              <a:ext uri="{FF2B5EF4-FFF2-40B4-BE49-F238E27FC236}">
                <a16:creationId xmlns:a16="http://schemas.microsoft.com/office/drawing/2014/main" id="{D176166C-A1C7-3C43-1164-D6DABE038E70}"/>
              </a:ext>
            </a:extLst>
          </p:cNvPr>
          <p:cNvSpPr/>
          <p:nvPr/>
        </p:nvSpPr>
        <p:spPr>
          <a:xfrm>
            <a:off x="5865678" y="2035580"/>
            <a:ext cx="9796454" cy="979645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78" name="Group 6">
            <a:extLst>
              <a:ext uri="{FF2B5EF4-FFF2-40B4-BE49-F238E27FC236}">
                <a16:creationId xmlns:a16="http://schemas.microsoft.com/office/drawing/2014/main" id="{54678973-6053-1050-CF96-A9DB612F0D61}"/>
              </a:ext>
            </a:extLst>
          </p:cNvPr>
          <p:cNvGrpSpPr/>
          <p:nvPr/>
        </p:nvGrpSpPr>
        <p:grpSpPr>
          <a:xfrm>
            <a:off x="585599" y="2304623"/>
            <a:ext cx="7407306" cy="1645820"/>
            <a:chOff x="0" y="0"/>
            <a:chExt cx="2586017" cy="574584"/>
          </a:xfrm>
        </p:grpSpPr>
        <p:sp>
          <p:nvSpPr>
            <p:cNvPr id="79" name="Freeform 7">
              <a:extLst>
                <a:ext uri="{FF2B5EF4-FFF2-40B4-BE49-F238E27FC236}">
                  <a16:creationId xmlns:a16="http://schemas.microsoft.com/office/drawing/2014/main" id="{88D8DBB3-885A-BD13-24A6-711209D5E3AD}"/>
                </a:ext>
              </a:extLst>
            </p:cNvPr>
            <p:cNvSpPr/>
            <p:nvPr/>
          </p:nvSpPr>
          <p:spPr>
            <a:xfrm>
              <a:off x="0" y="0"/>
              <a:ext cx="2586017" cy="574584"/>
            </a:xfrm>
            <a:custGeom>
              <a:avLst/>
              <a:gdLst/>
              <a:ahLst/>
              <a:cxnLst/>
              <a:rect l="l" t="t" r="r" b="b"/>
              <a:pathLst>
                <a:path w="2586017" h="574584">
                  <a:moveTo>
                    <a:pt x="0" y="0"/>
                  </a:moveTo>
                  <a:lnTo>
                    <a:pt x="2586017" y="0"/>
                  </a:lnTo>
                  <a:lnTo>
                    <a:pt x="2586017" y="574584"/>
                  </a:lnTo>
                  <a:lnTo>
                    <a:pt x="0" y="574584"/>
                  </a:lnTo>
                  <a:close/>
                </a:path>
              </a:pathLst>
            </a:custGeom>
            <a:solidFill>
              <a:srgbClr val="48079E"/>
            </a:solidFill>
          </p:spPr>
        </p:sp>
        <p:sp>
          <p:nvSpPr>
            <p:cNvPr id="80" name="TextBox 8">
              <a:extLst>
                <a:ext uri="{FF2B5EF4-FFF2-40B4-BE49-F238E27FC236}">
                  <a16:creationId xmlns:a16="http://schemas.microsoft.com/office/drawing/2014/main" id="{03DEC001-6413-F92C-66DB-184804CA6E6A}"/>
                </a:ext>
              </a:extLst>
            </p:cNvPr>
            <p:cNvSpPr txBox="1"/>
            <p:nvPr/>
          </p:nvSpPr>
          <p:spPr>
            <a:xfrm>
              <a:off x="0" y="-57150"/>
              <a:ext cx="2586017" cy="631734"/>
            </a:xfrm>
            <a:prstGeom prst="rect">
              <a:avLst/>
            </a:prstGeom>
          </p:spPr>
          <p:txBody>
            <a:bodyPr lIns="54448" tIns="54448" rIns="54448" bIns="54448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Montserrat" panose="00000500000000000000" pitchFamily="2" charset="0"/>
              </a:endParaRPr>
            </a:p>
          </p:txBody>
        </p:sp>
      </p:grpSp>
      <p:sp>
        <p:nvSpPr>
          <p:cNvPr id="81" name="TextBox 9">
            <a:extLst>
              <a:ext uri="{FF2B5EF4-FFF2-40B4-BE49-F238E27FC236}">
                <a16:creationId xmlns:a16="http://schemas.microsoft.com/office/drawing/2014/main" id="{81C3A363-8AFB-B736-C9B1-11E6F54E2710}"/>
              </a:ext>
            </a:extLst>
          </p:cNvPr>
          <p:cNvSpPr txBox="1"/>
          <p:nvPr/>
        </p:nvSpPr>
        <p:spPr>
          <a:xfrm>
            <a:off x="595123" y="1868156"/>
            <a:ext cx="2659798" cy="234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5"/>
              </a:lnSpc>
              <a:spcBef>
                <a:spcPct val="0"/>
              </a:spcBef>
            </a:pPr>
            <a:r>
              <a:rPr lang="en-US" sz="14068" b="1" spc="-675" dirty="0">
                <a:solidFill>
                  <a:srgbClr val="FFFFFF"/>
                </a:solidFill>
                <a:latin typeface="Montserrat" panose="00000500000000000000" pitchFamily="2" charset="0"/>
                <a:ea typeface="Poppins Heavy"/>
                <a:cs typeface="Poppins Heavy"/>
                <a:sym typeface="Poppins Heavy"/>
              </a:rPr>
              <a:t>50 </a:t>
            </a:r>
          </a:p>
        </p:txBody>
      </p:sp>
      <p:sp>
        <p:nvSpPr>
          <p:cNvPr id="82" name="TextBox 10">
            <a:extLst>
              <a:ext uri="{FF2B5EF4-FFF2-40B4-BE49-F238E27FC236}">
                <a16:creationId xmlns:a16="http://schemas.microsoft.com/office/drawing/2014/main" id="{C2C8C9C4-3813-9A14-7422-5554FAB8483C}"/>
              </a:ext>
            </a:extLst>
          </p:cNvPr>
          <p:cNvSpPr txBox="1"/>
          <p:nvPr/>
        </p:nvSpPr>
        <p:spPr>
          <a:xfrm>
            <a:off x="3311423" y="2180798"/>
            <a:ext cx="4452077" cy="986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37"/>
              </a:lnSpc>
              <a:spcBef>
                <a:spcPct val="0"/>
              </a:spcBef>
            </a:pPr>
            <a:r>
              <a:rPr lang="en-US" sz="5955" b="1" spc="-285">
                <a:solidFill>
                  <a:srgbClr val="FFFFFF"/>
                </a:solidFill>
                <a:latin typeface="Montserrat" panose="00000500000000000000" pitchFamily="2" charset="0"/>
                <a:ea typeface="Montserrat Heavy"/>
                <a:cs typeface="Montserrat Heavy"/>
                <a:sym typeface="Montserrat Heavy"/>
              </a:rPr>
              <a:t>NITBIKE</a:t>
            </a:r>
          </a:p>
        </p:txBody>
      </p:sp>
      <p:sp>
        <p:nvSpPr>
          <p:cNvPr id="83" name="TextBox 11">
            <a:extLst>
              <a:ext uri="{FF2B5EF4-FFF2-40B4-BE49-F238E27FC236}">
                <a16:creationId xmlns:a16="http://schemas.microsoft.com/office/drawing/2014/main" id="{02292A07-C0FD-61C6-3760-A4548A3B3D2B}"/>
              </a:ext>
            </a:extLst>
          </p:cNvPr>
          <p:cNvSpPr txBox="1"/>
          <p:nvPr/>
        </p:nvSpPr>
        <p:spPr>
          <a:xfrm>
            <a:off x="3311423" y="2850371"/>
            <a:ext cx="4461855" cy="1077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45"/>
              </a:lnSpc>
              <a:spcBef>
                <a:spcPct val="0"/>
              </a:spcBef>
            </a:pPr>
            <a:r>
              <a:rPr lang="en-US" sz="6317" spc="-303" dirty="0">
                <a:solidFill>
                  <a:srgbClr val="FFFFFF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STATIONS</a:t>
            </a:r>
          </a:p>
        </p:txBody>
      </p:sp>
      <p:grpSp>
        <p:nvGrpSpPr>
          <p:cNvPr id="84" name="Group 12">
            <a:extLst>
              <a:ext uri="{FF2B5EF4-FFF2-40B4-BE49-F238E27FC236}">
                <a16:creationId xmlns:a16="http://schemas.microsoft.com/office/drawing/2014/main" id="{31A98D39-FC02-00F1-B592-7446CEF5872A}"/>
              </a:ext>
            </a:extLst>
          </p:cNvPr>
          <p:cNvGrpSpPr/>
          <p:nvPr/>
        </p:nvGrpSpPr>
        <p:grpSpPr>
          <a:xfrm>
            <a:off x="595124" y="3937001"/>
            <a:ext cx="6400642" cy="1206499"/>
            <a:chOff x="0" y="0"/>
            <a:chExt cx="1685766" cy="317761"/>
          </a:xfrm>
        </p:grpSpPr>
        <p:sp>
          <p:nvSpPr>
            <p:cNvPr id="85" name="Freeform 13">
              <a:extLst>
                <a:ext uri="{FF2B5EF4-FFF2-40B4-BE49-F238E27FC236}">
                  <a16:creationId xmlns:a16="http://schemas.microsoft.com/office/drawing/2014/main" id="{0C5F2B9E-4933-A5FD-7676-E337755C1129}"/>
                </a:ext>
              </a:extLst>
            </p:cNvPr>
            <p:cNvSpPr/>
            <p:nvPr/>
          </p:nvSpPr>
          <p:spPr>
            <a:xfrm>
              <a:off x="0" y="0"/>
              <a:ext cx="1685766" cy="317761"/>
            </a:xfrm>
            <a:custGeom>
              <a:avLst/>
              <a:gdLst/>
              <a:ahLst/>
              <a:cxnLst/>
              <a:rect l="l" t="t" r="r" b="b"/>
              <a:pathLst>
                <a:path w="1685766" h="317761">
                  <a:moveTo>
                    <a:pt x="0" y="0"/>
                  </a:moveTo>
                  <a:lnTo>
                    <a:pt x="1685766" y="0"/>
                  </a:lnTo>
                  <a:lnTo>
                    <a:pt x="1685766" y="317761"/>
                  </a:lnTo>
                  <a:lnTo>
                    <a:pt x="0" y="317761"/>
                  </a:lnTo>
                  <a:close/>
                </a:path>
              </a:pathLst>
            </a:custGeom>
            <a:solidFill>
              <a:srgbClr val="E77900"/>
            </a:solidFill>
          </p:spPr>
        </p:sp>
        <p:sp>
          <p:nvSpPr>
            <p:cNvPr id="86" name="TextBox 14">
              <a:extLst>
                <a:ext uri="{FF2B5EF4-FFF2-40B4-BE49-F238E27FC236}">
                  <a16:creationId xmlns:a16="http://schemas.microsoft.com/office/drawing/2014/main" id="{F870A9DE-7EC1-5807-CD98-C904DC745873}"/>
                </a:ext>
              </a:extLst>
            </p:cNvPr>
            <p:cNvSpPr txBox="1"/>
            <p:nvPr/>
          </p:nvSpPr>
          <p:spPr>
            <a:xfrm>
              <a:off x="0" y="-38100"/>
              <a:ext cx="1685766" cy="355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Montserrat" panose="00000500000000000000" pitchFamily="2" charset="0"/>
              </a:endParaRPr>
            </a:p>
          </p:txBody>
        </p:sp>
      </p:grpSp>
      <p:sp>
        <p:nvSpPr>
          <p:cNvPr id="87" name="TextBox 15">
            <a:extLst>
              <a:ext uri="{FF2B5EF4-FFF2-40B4-BE49-F238E27FC236}">
                <a16:creationId xmlns:a16="http://schemas.microsoft.com/office/drawing/2014/main" id="{5BEB7FD5-E9B4-CC41-2CB5-2F8E6384F4BD}"/>
              </a:ext>
            </a:extLst>
          </p:cNvPr>
          <p:cNvSpPr txBox="1"/>
          <p:nvPr/>
        </p:nvSpPr>
        <p:spPr>
          <a:xfrm>
            <a:off x="757049" y="3995874"/>
            <a:ext cx="6023276" cy="98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6"/>
              </a:lnSpc>
              <a:spcBef>
                <a:spcPct val="0"/>
              </a:spcBef>
            </a:pPr>
            <a:r>
              <a:rPr lang="en-US" sz="2854" b="1" spc="-137" dirty="0">
                <a:solidFill>
                  <a:srgbClr val="FFFFFF"/>
                </a:solidFill>
                <a:latin typeface="Montserrat" panose="00000500000000000000" pitchFamily="2" charset="0"/>
                <a:ea typeface="Montserrat Semi-Bold"/>
                <a:cs typeface="Montserrat Semi-Bold"/>
                <a:sym typeface="Montserrat Semi-Bold"/>
              </a:rPr>
              <a:t>among 15 neighborhoods within 3km of the city’s center </a:t>
            </a:r>
          </a:p>
        </p:txBody>
      </p:sp>
      <p:grpSp>
        <p:nvGrpSpPr>
          <p:cNvPr id="88" name="Group 16">
            <a:extLst>
              <a:ext uri="{FF2B5EF4-FFF2-40B4-BE49-F238E27FC236}">
                <a16:creationId xmlns:a16="http://schemas.microsoft.com/office/drawing/2014/main" id="{BC69323F-33D7-A687-C9CF-4CF485037ECE}"/>
              </a:ext>
            </a:extLst>
          </p:cNvPr>
          <p:cNvGrpSpPr/>
          <p:nvPr/>
        </p:nvGrpSpPr>
        <p:grpSpPr>
          <a:xfrm>
            <a:off x="7470880" y="1021535"/>
            <a:ext cx="10817120" cy="9326693"/>
            <a:chOff x="0" y="0"/>
            <a:chExt cx="14422826" cy="12435590"/>
          </a:xfrm>
        </p:grpSpPr>
        <p:sp>
          <p:nvSpPr>
            <p:cNvPr id="89" name="Freeform 17">
              <a:extLst>
                <a:ext uri="{FF2B5EF4-FFF2-40B4-BE49-F238E27FC236}">
                  <a16:creationId xmlns:a16="http://schemas.microsoft.com/office/drawing/2014/main" id="{1C7F7BD0-5755-F30B-F314-CF44B06ADE20}"/>
                </a:ext>
              </a:extLst>
            </p:cNvPr>
            <p:cNvSpPr/>
            <p:nvPr/>
          </p:nvSpPr>
          <p:spPr>
            <a:xfrm>
              <a:off x="0" y="0"/>
              <a:ext cx="14422826" cy="12435590"/>
            </a:xfrm>
            <a:custGeom>
              <a:avLst/>
              <a:gdLst/>
              <a:ahLst/>
              <a:cxnLst/>
              <a:rect l="l" t="t" r="r" b="b"/>
              <a:pathLst>
                <a:path w="14422826" h="12435590">
                  <a:moveTo>
                    <a:pt x="0" y="0"/>
                  </a:moveTo>
                  <a:lnTo>
                    <a:pt x="14422826" y="0"/>
                  </a:lnTo>
                  <a:lnTo>
                    <a:pt x="14422826" y="12435590"/>
                  </a:lnTo>
                  <a:lnTo>
                    <a:pt x="0" y="12435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90" name="Freeform 18">
              <a:extLst>
                <a:ext uri="{FF2B5EF4-FFF2-40B4-BE49-F238E27FC236}">
                  <a16:creationId xmlns:a16="http://schemas.microsoft.com/office/drawing/2014/main" id="{4607EC86-4852-6D01-44F2-E03CCCED9BF8}"/>
                </a:ext>
              </a:extLst>
            </p:cNvPr>
            <p:cNvSpPr/>
            <p:nvPr/>
          </p:nvSpPr>
          <p:spPr>
            <a:xfrm>
              <a:off x="9579275" y="10700236"/>
              <a:ext cx="299810" cy="430607"/>
            </a:xfrm>
            <a:custGeom>
              <a:avLst/>
              <a:gdLst/>
              <a:ahLst/>
              <a:cxnLst/>
              <a:rect l="l" t="t" r="r" b="b"/>
              <a:pathLst>
                <a:path w="299810" h="430607">
                  <a:moveTo>
                    <a:pt x="0" y="0"/>
                  </a:moveTo>
                  <a:lnTo>
                    <a:pt x="299810" y="0"/>
                  </a:lnTo>
                  <a:lnTo>
                    <a:pt x="299810" y="430607"/>
                  </a:lnTo>
                  <a:lnTo>
                    <a:pt x="0" y="430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1" name="TextBox 19">
              <a:extLst>
                <a:ext uri="{FF2B5EF4-FFF2-40B4-BE49-F238E27FC236}">
                  <a16:creationId xmlns:a16="http://schemas.microsoft.com/office/drawing/2014/main" id="{8D8B5616-5A6E-BCE3-5108-6C7F0B5D6250}"/>
                </a:ext>
              </a:extLst>
            </p:cNvPr>
            <p:cNvSpPr txBox="1"/>
            <p:nvPr/>
          </p:nvSpPr>
          <p:spPr>
            <a:xfrm>
              <a:off x="1581831" y="5081214"/>
              <a:ext cx="2239973" cy="829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67"/>
                </a:lnSpc>
                <a:spcBef>
                  <a:spcPct val="0"/>
                </a:spcBef>
              </a:pPr>
              <a:r>
                <a:rPr lang="en-US" sz="2367" b="1" dirty="0">
                  <a:solidFill>
                    <a:srgbClr val="F78C25"/>
                  </a:solidFill>
                  <a:latin typeface="Montserrat" panose="00000500000000000000" pitchFamily="2" charset="0"/>
                  <a:ea typeface="Montserrat Heavy"/>
                  <a:cs typeface="Montserrat Heavy"/>
                  <a:sym typeface="Montserrat Heavy"/>
                </a:rPr>
                <a:t>PONTA D’AREIA</a:t>
              </a:r>
            </a:p>
          </p:txBody>
        </p:sp>
        <p:sp>
          <p:nvSpPr>
            <p:cNvPr id="92" name="Freeform 20">
              <a:extLst>
                <a:ext uri="{FF2B5EF4-FFF2-40B4-BE49-F238E27FC236}">
                  <a16:creationId xmlns:a16="http://schemas.microsoft.com/office/drawing/2014/main" id="{83EB92DE-A1A5-1D73-DA93-547C07E2D5C0}"/>
                </a:ext>
              </a:extLst>
            </p:cNvPr>
            <p:cNvSpPr/>
            <p:nvPr/>
          </p:nvSpPr>
          <p:spPr>
            <a:xfrm>
              <a:off x="3467291" y="4862409"/>
              <a:ext cx="397169" cy="570440"/>
            </a:xfrm>
            <a:custGeom>
              <a:avLst/>
              <a:gdLst/>
              <a:ahLst/>
              <a:cxnLst/>
              <a:rect l="l" t="t" r="r" b="b"/>
              <a:pathLst>
                <a:path w="397169" h="570440">
                  <a:moveTo>
                    <a:pt x="0" y="0"/>
                  </a:moveTo>
                  <a:lnTo>
                    <a:pt x="397168" y="0"/>
                  </a:lnTo>
                  <a:lnTo>
                    <a:pt x="397168" y="570440"/>
                  </a:lnTo>
                  <a:lnTo>
                    <a:pt x="0" y="570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3" name="Freeform 21">
              <a:extLst>
                <a:ext uri="{FF2B5EF4-FFF2-40B4-BE49-F238E27FC236}">
                  <a16:creationId xmlns:a16="http://schemas.microsoft.com/office/drawing/2014/main" id="{4B038FC1-93CF-6B3F-AF3A-C4F76F59EA2D}"/>
                </a:ext>
              </a:extLst>
            </p:cNvPr>
            <p:cNvSpPr/>
            <p:nvPr/>
          </p:nvSpPr>
          <p:spPr>
            <a:xfrm>
              <a:off x="7305185" y="1672684"/>
              <a:ext cx="333929" cy="479611"/>
            </a:xfrm>
            <a:custGeom>
              <a:avLst/>
              <a:gdLst/>
              <a:ahLst/>
              <a:cxnLst/>
              <a:rect l="l" t="t" r="r" b="b"/>
              <a:pathLst>
                <a:path w="333929" h="479610">
                  <a:moveTo>
                    <a:pt x="0" y="0"/>
                  </a:moveTo>
                  <a:lnTo>
                    <a:pt x="333928" y="0"/>
                  </a:lnTo>
                  <a:lnTo>
                    <a:pt x="333928" y="479611"/>
                  </a:lnTo>
                  <a:lnTo>
                    <a:pt x="0" y="479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4" name="Freeform 22">
              <a:extLst>
                <a:ext uri="{FF2B5EF4-FFF2-40B4-BE49-F238E27FC236}">
                  <a16:creationId xmlns:a16="http://schemas.microsoft.com/office/drawing/2014/main" id="{BF370454-6BBF-E0FF-4DC7-46E77995D276}"/>
                </a:ext>
              </a:extLst>
            </p:cNvPr>
            <p:cNvSpPr/>
            <p:nvPr/>
          </p:nvSpPr>
          <p:spPr>
            <a:xfrm>
              <a:off x="9579275" y="10700236"/>
              <a:ext cx="299810" cy="430607"/>
            </a:xfrm>
            <a:custGeom>
              <a:avLst/>
              <a:gdLst/>
              <a:ahLst/>
              <a:cxnLst/>
              <a:rect l="l" t="t" r="r" b="b"/>
              <a:pathLst>
                <a:path w="299810" h="430607">
                  <a:moveTo>
                    <a:pt x="0" y="0"/>
                  </a:moveTo>
                  <a:lnTo>
                    <a:pt x="299810" y="0"/>
                  </a:lnTo>
                  <a:lnTo>
                    <a:pt x="299810" y="430607"/>
                  </a:lnTo>
                  <a:lnTo>
                    <a:pt x="0" y="430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5" name="Freeform 23">
              <a:extLst>
                <a:ext uri="{FF2B5EF4-FFF2-40B4-BE49-F238E27FC236}">
                  <a16:creationId xmlns:a16="http://schemas.microsoft.com/office/drawing/2014/main" id="{2FD200E5-9901-49D0-11A0-E1806AFF33C6}"/>
                </a:ext>
              </a:extLst>
            </p:cNvPr>
            <p:cNvSpPr/>
            <p:nvPr/>
          </p:nvSpPr>
          <p:spPr>
            <a:xfrm>
              <a:off x="3665875" y="7642408"/>
              <a:ext cx="397169" cy="570440"/>
            </a:xfrm>
            <a:custGeom>
              <a:avLst/>
              <a:gdLst/>
              <a:ahLst/>
              <a:cxnLst/>
              <a:rect l="l" t="t" r="r" b="b"/>
              <a:pathLst>
                <a:path w="397169" h="570440">
                  <a:moveTo>
                    <a:pt x="0" y="0"/>
                  </a:moveTo>
                  <a:lnTo>
                    <a:pt x="397169" y="0"/>
                  </a:lnTo>
                  <a:lnTo>
                    <a:pt x="397169" y="570440"/>
                  </a:lnTo>
                  <a:lnTo>
                    <a:pt x="0" y="570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6" name="Freeform 24">
              <a:extLst>
                <a:ext uri="{FF2B5EF4-FFF2-40B4-BE49-F238E27FC236}">
                  <a16:creationId xmlns:a16="http://schemas.microsoft.com/office/drawing/2014/main" id="{62CC8AFC-276D-6045-DA0F-5E4785F7C80F}"/>
                </a:ext>
              </a:extLst>
            </p:cNvPr>
            <p:cNvSpPr/>
            <p:nvPr/>
          </p:nvSpPr>
          <p:spPr>
            <a:xfrm>
              <a:off x="9399377" y="3102660"/>
              <a:ext cx="333929" cy="479611"/>
            </a:xfrm>
            <a:custGeom>
              <a:avLst/>
              <a:gdLst/>
              <a:ahLst/>
              <a:cxnLst/>
              <a:rect l="l" t="t" r="r" b="b"/>
              <a:pathLst>
                <a:path w="333929" h="479610">
                  <a:moveTo>
                    <a:pt x="0" y="0"/>
                  </a:moveTo>
                  <a:lnTo>
                    <a:pt x="333928" y="0"/>
                  </a:lnTo>
                  <a:lnTo>
                    <a:pt x="333928" y="479610"/>
                  </a:lnTo>
                  <a:lnTo>
                    <a:pt x="0" y="47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7" name="TextBox 25">
              <a:extLst>
                <a:ext uri="{FF2B5EF4-FFF2-40B4-BE49-F238E27FC236}">
                  <a16:creationId xmlns:a16="http://schemas.microsoft.com/office/drawing/2014/main" id="{44FC67C9-CB53-8DE7-0830-47692839EEEA}"/>
                </a:ext>
              </a:extLst>
            </p:cNvPr>
            <p:cNvSpPr txBox="1"/>
            <p:nvPr/>
          </p:nvSpPr>
          <p:spPr>
            <a:xfrm>
              <a:off x="6594774" y="7851428"/>
              <a:ext cx="2239973" cy="829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67"/>
                </a:lnSpc>
                <a:spcBef>
                  <a:spcPct val="0"/>
                </a:spcBef>
              </a:pPr>
              <a:r>
                <a:rPr lang="en-US" sz="2367" b="1">
                  <a:solidFill>
                    <a:srgbClr val="F78C25"/>
                  </a:solidFill>
                  <a:latin typeface="Montserrat" panose="00000500000000000000" pitchFamily="2" charset="0"/>
                  <a:ea typeface="Montserrat Heavy"/>
                  <a:cs typeface="Montserrat Heavy"/>
                  <a:sym typeface="Montserrat Heavy"/>
                </a:rPr>
                <a:t>PÉ PEQUENO</a:t>
              </a:r>
            </a:p>
          </p:txBody>
        </p:sp>
        <p:sp>
          <p:nvSpPr>
            <p:cNvPr id="98" name="Freeform 26">
              <a:extLst>
                <a:ext uri="{FF2B5EF4-FFF2-40B4-BE49-F238E27FC236}">
                  <a16:creationId xmlns:a16="http://schemas.microsoft.com/office/drawing/2014/main" id="{2B935E62-DBF6-B012-BF0D-E9FEF955A7EC}"/>
                </a:ext>
              </a:extLst>
            </p:cNvPr>
            <p:cNvSpPr/>
            <p:nvPr/>
          </p:nvSpPr>
          <p:spPr>
            <a:xfrm>
              <a:off x="6991766" y="7642408"/>
              <a:ext cx="397169" cy="570440"/>
            </a:xfrm>
            <a:custGeom>
              <a:avLst/>
              <a:gdLst/>
              <a:ahLst/>
              <a:cxnLst/>
              <a:rect l="l" t="t" r="r" b="b"/>
              <a:pathLst>
                <a:path w="397169" h="570440">
                  <a:moveTo>
                    <a:pt x="0" y="0"/>
                  </a:moveTo>
                  <a:lnTo>
                    <a:pt x="397169" y="0"/>
                  </a:lnTo>
                  <a:lnTo>
                    <a:pt x="397169" y="570440"/>
                  </a:lnTo>
                  <a:lnTo>
                    <a:pt x="0" y="570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9" name="Freeform 27">
              <a:extLst>
                <a:ext uri="{FF2B5EF4-FFF2-40B4-BE49-F238E27FC236}">
                  <a16:creationId xmlns:a16="http://schemas.microsoft.com/office/drawing/2014/main" id="{245AD472-6A3D-7B2B-DE03-605E75056C70}"/>
                </a:ext>
              </a:extLst>
            </p:cNvPr>
            <p:cNvSpPr/>
            <p:nvPr/>
          </p:nvSpPr>
          <p:spPr>
            <a:xfrm>
              <a:off x="10524500" y="5132168"/>
              <a:ext cx="397169" cy="570440"/>
            </a:xfrm>
            <a:custGeom>
              <a:avLst/>
              <a:gdLst/>
              <a:ahLst/>
              <a:cxnLst/>
              <a:rect l="l" t="t" r="r" b="b"/>
              <a:pathLst>
                <a:path w="397169" h="570440">
                  <a:moveTo>
                    <a:pt x="0" y="0"/>
                  </a:moveTo>
                  <a:lnTo>
                    <a:pt x="397169" y="0"/>
                  </a:lnTo>
                  <a:lnTo>
                    <a:pt x="397169" y="570440"/>
                  </a:lnTo>
                  <a:lnTo>
                    <a:pt x="0" y="570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0" name="TextBox 28">
              <a:extLst>
                <a:ext uri="{FF2B5EF4-FFF2-40B4-BE49-F238E27FC236}">
                  <a16:creationId xmlns:a16="http://schemas.microsoft.com/office/drawing/2014/main" id="{D260B5AE-EB37-C0D7-3C45-5F72B804D58B}"/>
                </a:ext>
              </a:extLst>
            </p:cNvPr>
            <p:cNvSpPr txBox="1"/>
            <p:nvPr/>
          </p:nvSpPr>
          <p:spPr>
            <a:xfrm>
              <a:off x="5492214" y="6062522"/>
              <a:ext cx="2222547" cy="649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873"/>
                </a:lnSpc>
                <a:spcBef>
                  <a:spcPct val="0"/>
                </a:spcBef>
              </a:pPr>
              <a:r>
                <a:rPr lang="en-US" sz="1873" b="1">
                  <a:solidFill>
                    <a:srgbClr val="F78C25"/>
                  </a:solidFill>
                  <a:latin typeface="Montserrat" panose="00000500000000000000" pitchFamily="2" charset="0"/>
                  <a:ea typeface="Montserrat Heavy"/>
                  <a:cs typeface="Montserrat Heavy"/>
                  <a:sym typeface="Montserrat Heavy"/>
                </a:rPr>
                <a:t>SÃO LOURENÇO</a:t>
              </a:r>
            </a:p>
          </p:txBody>
        </p:sp>
        <p:sp>
          <p:nvSpPr>
            <p:cNvPr id="101" name="TextBox 29">
              <a:extLst>
                <a:ext uri="{FF2B5EF4-FFF2-40B4-BE49-F238E27FC236}">
                  <a16:creationId xmlns:a16="http://schemas.microsoft.com/office/drawing/2014/main" id="{1CD245FD-1CFC-5AD4-E5AC-B562F5D136E4}"/>
                </a:ext>
              </a:extLst>
            </p:cNvPr>
            <p:cNvSpPr txBox="1"/>
            <p:nvPr/>
          </p:nvSpPr>
          <p:spPr>
            <a:xfrm>
              <a:off x="5539258" y="9720735"/>
              <a:ext cx="2000089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2"/>
                </a:lnSpc>
                <a:spcBef>
                  <a:spcPct val="0"/>
                </a:spcBef>
              </a:pPr>
              <a:r>
                <a:rPr lang="en-US" sz="2222" b="1">
                  <a:solidFill>
                    <a:srgbClr val="F78C25"/>
                  </a:solidFill>
                  <a:latin typeface="Montserrat" panose="00000500000000000000" pitchFamily="2" charset="0"/>
                  <a:ea typeface="Montserrat Heavy"/>
                  <a:cs typeface="Montserrat Heavy"/>
                  <a:sym typeface="Montserrat Heavy"/>
                </a:rPr>
                <a:t>ICARAÍ</a:t>
              </a:r>
            </a:p>
          </p:txBody>
        </p:sp>
        <p:sp>
          <p:nvSpPr>
            <p:cNvPr id="102" name="TextBox 30">
              <a:extLst>
                <a:ext uri="{FF2B5EF4-FFF2-40B4-BE49-F238E27FC236}">
                  <a16:creationId xmlns:a16="http://schemas.microsoft.com/office/drawing/2014/main" id="{A617EF48-7784-BBD4-335E-85DB56EC96E7}"/>
                </a:ext>
              </a:extLst>
            </p:cNvPr>
            <p:cNvSpPr txBox="1"/>
            <p:nvPr/>
          </p:nvSpPr>
          <p:spPr>
            <a:xfrm>
              <a:off x="1823071" y="8499820"/>
              <a:ext cx="1935619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814"/>
                </a:lnSpc>
                <a:spcBef>
                  <a:spcPct val="0"/>
                </a:spcBef>
              </a:pPr>
              <a:r>
                <a:rPr lang="en-US" sz="1814" b="1" dirty="0">
                  <a:solidFill>
                    <a:srgbClr val="F78C25"/>
                  </a:solidFill>
                  <a:latin typeface="Montserrat" panose="00000500000000000000" pitchFamily="2" charset="0"/>
                  <a:ea typeface="Montserrat Heavy"/>
                  <a:cs typeface="Montserrat Heavy"/>
                  <a:sym typeface="Montserrat Heavy"/>
                </a:rPr>
                <a:t>SÃO DOMINGOS</a:t>
              </a:r>
            </a:p>
          </p:txBody>
        </p:sp>
        <p:sp>
          <p:nvSpPr>
            <p:cNvPr id="103" name="TextBox 31">
              <a:extLst>
                <a:ext uri="{FF2B5EF4-FFF2-40B4-BE49-F238E27FC236}">
                  <a16:creationId xmlns:a16="http://schemas.microsoft.com/office/drawing/2014/main" id="{38084A10-1F79-C3A0-B508-B6CDBA00DDE4}"/>
                </a:ext>
              </a:extLst>
            </p:cNvPr>
            <p:cNvSpPr txBox="1"/>
            <p:nvPr/>
          </p:nvSpPr>
          <p:spPr>
            <a:xfrm>
              <a:off x="2060067" y="10391989"/>
              <a:ext cx="1935619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814"/>
                </a:lnSpc>
                <a:spcBef>
                  <a:spcPct val="0"/>
                </a:spcBef>
              </a:pPr>
              <a:r>
                <a:rPr lang="en-US" sz="1814" b="1" dirty="0">
                  <a:solidFill>
                    <a:srgbClr val="F78C25"/>
                  </a:solidFill>
                  <a:latin typeface="Montserrat" panose="00000500000000000000" pitchFamily="2" charset="0"/>
                  <a:ea typeface="Montserrat Heavy"/>
                  <a:cs typeface="Montserrat Heavy"/>
                  <a:sym typeface="Montserrat Heavy"/>
                </a:rPr>
                <a:t>BOA VIAGEM</a:t>
              </a:r>
            </a:p>
          </p:txBody>
        </p:sp>
        <p:sp>
          <p:nvSpPr>
            <p:cNvPr id="104" name="TextBox 32">
              <a:extLst>
                <a:ext uri="{FF2B5EF4-FFF2-40B4-BE49-F238E27FC236}">
                  <a16:creationId xmlns:a16="http://schemas.microsoft.com/office/drawing/2014/main" id="{28C442BF-1A4C-64A0-D68A-B6CC98300D94}"/>
                </a:ext>
              </a:extLst>
            </p:cNvPr>
            <p:cNvSpPr txBox="1"/>
            <p:nvPr/>
          </p:nvSpPr>
          <p:spPr>
            <a:xfrm>
              <a:off x="295208" y="9824446"/>
              <a:ext cx="1935619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4"/>
                </a:lnSpc>
              </a:pPr>
              <a:r>
                <a:rPr lang="en-US" sz="1814" b="1" dirty="0">
                  <a:solidFill>
                    <a:srgbClr val="F78C25"/>
                  </a:solidFill>
                  <a:latin typeface="Montserrat" panose="00000500000000000000" pitchFamily="2" charset="0"/>
                  <a:ea typeface="Montserrat Heavy"/>
                  <a:cs typeface="Montserrat Heavy"/>
                  <a:sym typeface="Montserrat Heavy"/>
                </a:rPr>
                <a:t>GRAGOATÁ</a:t>
              </a:r>
            </a:p>
            <a:p>
              <a:pPr marL="0" lvl="0" indent="0" algn="ctr">
                <a:lnSpc>
                  <a:spcPts val="1814"/>
                </a:lnSpc>
                <a:spcBef>
                  <a:spcPct val="0"/>
                </a:spcBef>
              </a:pPr>
              <a:endParaRPr lang="en-US" sz="1814" b="1" dirty="0">
                <a:solidFill>
                  <a:srgbClr val="F78C25"/>
                </a:solidFill>
                <a:latin typeface="Montserrat" panose="00000500000000000000" pitchFamily="2" charset="0"/>
                <a:ea typeface="Montserrat Heavy"/>
                <a:cs typeface="Montserrat Heavy"/>
                <a:sym typeface="Montserrat Heavy"/>
              </a:endParaRPr>
            </a:p>
          </p:txBody>
        </p:sp>
        <p:sp>
          <p:nvSpPr>
            <p:cNvPr id="105" name="Freeform 33">
              <a:extLst>
                <a:ext uri="{FF2B5EF4-FFF2-40B4-BE49-F238E27FC236}">
                  <a16:creationId xmlns:a16="http://schemas.microsoft.com/office/drawing/2014/main" id="{2CACB64A-CE62-007A-4D4F-2C2E252B83D3}"/>
                </a:ext>
              </a:extLst>
            </p:cNvPr>
            <p:cNvSpPr/>
            <p:nvPr/>
          </p:nvSpPr>
          <p:spPr>
            <a:xfrm>
              <a:off x="5140859" y="4408014"/>
              <a:ext cx="333929" cy="479610"/>
            </a:xfrm>
            <a:custGeom>
              <a:avLst/>
              <a:gdLst/>
              <a:ahLst/>
              <a:cxnLst/>
              <a:rect l="l" t="t" r="r" b="b"/>
              <a:pathLst>
                <a:path w="333929" h="479610">
                  <a:moveTo>
                    <a:pt x="0" y="0"/>
                  </a:moveTo>
                  <a:lnTo>
                    <a:pt x="333929" y="0"/>
                  </a:lnTo>
                  <a:lnTo>
                    <a:pt x="333929" y="479610"/>
                  </a:lnTo>
                  <a:lnTo>
                    <a:pt x="0" y="47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6" name="Freeform 34">
              <a:extLst>
                <a:ext uri="{FF2B5EF4-FFF2-40B4-BE49-F238E27FC236}">
                  <a16:creationId xmlns:a16="http://schemas.microsoft.com/office/drawing/2014/main" id="{C987B233-209E-188B-6534-1189F33D519A}"/>
                </a:ext>
              </a:extLst>
            </p:cNvPr>
            <p:cNvSpPr/>
            <p:nvPr/>
          </p:nvSpPr>
          <p:spPr>
            <a:xfrm>
              <a:off x="5492215" y="9580567"/>
              <a:ext cx="299810" cy="430607"/>
            </a:xfrm>
            <a:custGeom>
              <a:avLst/>
              <a:gdLst/>
              <a:ahLst/>
              <a:cxnLst/>
              <a:rect l="l" t="t" r="r" b="b"/>
              <a:pathLst>
                <a:path w="299810" h="430607">
                  <a:moveTo>
                    <a:pt x="0" y="0"/>
                  </a:moveTo>
                  <a:lnTo>
                    <a:pt x="299810" y="0"/>
                  </a:lnTo>
                  <a:lnTo>
                    <a:pt x="299810" y="430607"/>
                  </a:lnTo>
                  <a:lnTo>
                    <a:pt x="0" y="430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C17D8114-8748-64F8-7021-C9090E23A37D}"/>
                </a:ext>
              </a:extLst>
            </p:cNvPr>
            <p:cNvSpPr/>
            <p:nvPr/>
          </p:nvSpPr>
          <p:spPr>
            <a:xfrm>
              <a:off x="3073153" y="10011174"/>
              <a:ext cx="299810" cy="430607"/>
            </a:xfrm>
            <a:custGeom>
              <a:avLst/>
              <a:gdLst/>
              <a:ahLst/>
              <a:cxnLst/>
              <a:rect l="l" t="t" r="r" b="b"/>
              <a:pathLst>
                <a:path w="299810" h="430607">
                  <a:moveTo>
                    <a:pt x="0" y="0"/>
                  </a:moveTo>
                  <a:lnTo>
                    <a:pt x="299810" y="0"/>
                  </a:lnTo>
                  <a:lnTo>
                    <a:pt x="299810" y="430607"/>
                  </a:lnTo>
                  <a:lnTo>
                    <a:pt x="0" y="430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8" name="Freeform 36">
              <a:extLst>
                <a:ext uri="{FF2B5EF4-FFF2-40B4-BE49-F238E27FC236}">
                  <a16:creationId xmlns:a16="http://schemas.microsoft.com/office/drawing/2014/main" id="{27E9AFC6-DB78-7E8F-6093-0B9133749D85}"/>
                </a:ext>
              </a:extLst>
            </p:cNvPr>
            <p:cNvSpPr/>
            <p:nvPr/>
          </p:nvSpPr>
          <p:spPr>
            <a:xfrm>
              <a:off x="2080921" y="8241310"/>
              <a:ext cx="299810" cy="430607"/>
            </a:xfrm>
            <a:custGeom>
              <a:avLst/>
              <a:gdLst/>
              <a:ahLst/>
              <a:cxnLst/>
              <a:rect l="l" t="t" r="r" b="b"/>
              <a:pathLst>
                <a:path w="299810" h="430607">
                  <a:moveTo>
                    <a:pt x="0" y="0"/>
                  </a:moveTo>
                  <a:lnTo>
                    <a:pt x="299810" y="0"/>
                  </a:lnTo>
                  <a:lnTo>
                    <a:pt x="299810" y="430607"/>
                  </a:lnTo>
                  <a:lnTo>
                    <a:pt x="0" y="430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9" name="Freeform 37">
              <a:extLst>
                <a:ext uri="{FF2B5EF4-FFF2-40B4-BE49-F238E27FC236}">
                  <a16:creationId xmlns:a16="http://schemas.microsoft.com/office/drawing/2014/main" id="{5DF02199-8011-C434-E459-22DE5C3EEB95}"/>
                </a:ext>
              </a:extLst>
            </p:cNvPr>
            <p:cNvSpPr/>
            <p:nvPr/>
          </p:nvSpPr>
          <p:spPr>
            <a:xfrm>
              <a:off x="2156566" y="9424958"/>
              <a:ext cx="299810" cy="430607"/>
            </a:xfrm>
            <a:custGeom>
              <a:avLst/>
              <a:gdLst/>
              <a:ahLst/>
              <a:cxnLst/>
              <a:rect l="l" t="t" r="r" b="b"/>
              <a:pathLst>
                <a:path w="299810" h="430607">
                  <a:moveTo>
                    <a:pt x="0" y="0"/>
                  </a:moveTo>
                  <a:lnTo>
                    <a:pt x="299810" y="0"/>
                  </a:lnTo>
                  <a:lnTo>
                    <a:pt x="299810" y="430607"/>
                  </a:lnTo>
                  <a:lnTo>
                    <a:pt x="0" y="430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0" name="Freeform 38">
              <a:extLst>
                <a:ext uri="{FF2B5EF4-FFF2-40B4-BE49-F238E27FC236}">
                  <a16:creationId xmlns:a16="http://schemas.microsoft.com/office/drawing/2014/main" id="{4D0A4317-C6E3-D22A-868B-BD8518F2D024}"/>
                </a:ext>
              </a:extLst>
            </p:cNvPr>
            <p:cNvSpPr/>
            <p:nvPr/>
          </p:nvSpPr>
          <p:spPr>
            <a:xfrm>
              <a:off x="5792025" y="5941521"/>
              <a:ext cx="299810" cy="430607"/>
            </a:xfrm>
            <a:custGeom>
              <a:avLst/>
              <a:gdLst/>
              <a:ahLst/>
              <a:cxnLst/>
              <a:rect l="l" t="t" r="r" b="b"/>
              <a:pathLst>
                <a:path w="299810" h="430607">
                  <a:moveTo>
                    <a:pt x="0" y="0"/>
                  </a:moveTo>
                  <a:lnTo>
                    <a:pt x="299809" y="0"/>
                  </a:lnTo>
                  <a:lnTo>
                    <a:pt x="299809" y="430607"/>
                  </a:lnTo>
                  <a:lnTo>
                    <a:pt x="0" y="430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1" name="TextBox 39">
              <a:extLst>
                <a:ext uri="{FF2B5EF4-FFF2-40B4-BE49-F238E27FC236}">
                  <a16:creationId xmlns:a16="http://schemas.microsoft.com/office/drawing/2014/main" id="{34875B28-DBFF-8A27-6ABA-3C9F450CF165}"/>
                </a:ext>
              </a:extLst>
            </p:cNvPr>
            <p:cNvSpPr txBox="1"/>
            <p:nvPr/>
          </p:nvSpPr>
          <p:spPr>
            <a:xfrm>
              <a:off x="8459288" y="8836939"/>
              <a:ext cx="2239973" cy="829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67"/>
                </a:lnSpc>
                <a:spcBef>
                  <a:spcPct val="0"/>
                </a:spcBef>
              </a:pPr>
              <a:r>
                <a:rPr lang="en-US" sz="2367" b="1">
                  <a:solidFill>
                    <a:srgbClr val="F78C25"/>
                  </a:solidFill>
                  <a:latin typeface="Montserrat" panose="00000500000000000000" pitchFamily="2" charset="0"/>
                  <a:ea typeface="Montserrat Heavy"/>
                  <a:cs typeface="Montserrat Heavy"/>
                  <a:sym typeface="Montserrat Heavy"/>
                </a:rPr>
                <a:t>SANTA ROSA</a:t>
              </a:r>
            </a:p>
          </p:txBody>
        </p: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BC96B099-F21D-7E43-D994-55F0AE49847C}"/>
                </a:ext>
              </a:extLst>
            </p:cNvPr>
            <p:cNvSpPr/>
            <p:nvPr/>
          </p:nvSpPr>
          <p:spPr>
            <a:xfrm>
              <a:off x="8362304" y="8752250"/>
              <a:ext cx="397169" cy="570440"/>
            </a:xfrm>
            <a:custGeom>
              <a:avLst/>
              <a:gdLst/>
              <a:ahLst/>
              <a:cxnLst/>
              <a:rect l="l" t="t" r="r" b="b"/>
              <a:pathLst>
                <a:path w="397169" h="570440">
                  <a:moveTo>
                    <a:pt x="0" y="0"/>
                  </a:moveTo>
                  <a:lnTo>
                    <a:pt x="397169" y="0"/>
                  </a:lnTo>
                  <a:lnTo>
                    <a:pt x="397169" y="570440"/>
                  </a:lnTo>
                  <a:lnTo>
                    <a:pt x="0" y="570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3" name="TextBox 41">
              <a:extLst>
                <a:ext uri="{FF2B5EF4-FFF2-40B4-BE49-F238E27FC236}">
                  <a16:creationId xmlns:a16="http://schemas.microsoft.com/office/drawing/2014/main" id="{17D1E246-A479-90AC-D43C-397CF0C3E3C8}"/>
                </a:ext>
              </a:extLst>
            </p:cNvPr>
            <p:cNvSpPr txBox="1"/>
            <p:nvPr/>
          </p:nvSpPr>
          <p:spPr>
            <a:xfrm>
              <a:off x="5450637" y="4886564"/>
              <a:ext cx="2239973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67"/>
                </a:lnSpc>
                <a:spcBef>
                  <a:spcPct val="0"/>
                </a:spcBef>
              </a:pPr>
              <a:r>
                <a:rPr lang="en-US" sz="2367" b="1" dirty="0">
                  <a:solidFill>
                    <a:srgbClr val="F78C25"/>
                  </a:solidFill>
                  <a:latin typeface="Montserrat" panose="00000500000000000000" pitchFamily="2" charset="0"/>
                  <a:ea typeface="Poppins Heavy"/>
                  <a:cs typeface="Poppins Heavy"/>
                  <a:sym typeface="Poppins Heavy"/>
                </a:rPr>
                <a:t>SANTANA</a:t>
              </a:r>
            </a:p>
          </p:txBody>
        </p:sp>
        <p:sp>
          <p:nvSpPr>
            <p:cNvPr id="115" name="TextBox 43">
              <a:extLst>
                <a:ext uri="{FF2B5EF4-FFF2-40B4-BE49-F238E27FC236}">
                  <a16:creationId xmlns:a16="http://schemas.microsoft.com/office/drawing/2014/main" id="{2D912382-934B-49F0-96A3-93247248C93B}"/>
                </a:ext>
              </a:extLst>
            </p:cNvPr>
            <p:cNvSpPr txBox="1"/>
            <p:nvPr/>
          </p:nvSpPr>
          <p:spPr>
            <a:xfrm>
              <a:off x="7639113" y="1710784"/>
              <a:ext cx="2239973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67"/>
                </a:lnSpc>
                <a:spcBef>
                  <a:spcPct val="0"/>
                </a:spcBef>
              </a:pPr>
              <a:r>
                <a:rPr lang="en-US" sz="2367" b="1" dirty="0">
                  <a:solidFill>
                    <a:srgbClr val="F78C25"/>
                  </a:solidFill>
                  <a:latin typeface="Montserrat" panose="00000500000000000000" pitchFamily="2" charset="0"/>
                  <a:ea typeface="Montserrat Heavy"/>
                  <a:cs typeface="Montserrat Heavy"/>
                  <a:sym typeface="Montserrat Heavy"/>
                </a:rPr>
                <a:t>BARRETO</a:t>
              </a:r>
            </a:p>
          </p:txBody>
        </p:sp>
        <p:sp>
          <p:nvSpPr>
            <p:cNvPr id="116" name="TextBox 44">
              <a:extLst>
                <a:ext uri="{FF2B5EF4-FFF2-40B4-BE49-F238E27FC236}">
                  <a16:creationId xmlns:a16="http://schemas.microsoft.com/office/drawing/2014/main" id="{F7A196AB-73FA-1B7E-ADE1-D6A813BD7989}"/>
                </a:ext>
              </a:extLst>
            </p:cNvPr>
            <p:cNvSpPr txBox="1"/>
            <p:nvPr/>
          </p:nvSpPr>
          <p:spPr>
            <a:xfrm>
              <a:off x="9380429" y="10078346"/>
              <a:ext cx="1151344" cy="55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2"/>
                </a:lnSpc>
              </a:pPr>
              <a:r>
                <a:rPr lang="en-US" sz="1582" b="1" dirty="0">
                  <a:solidFill>
                    <a:srgbClr val="F78C25"/>
                  </a:solidFill>
                  <a:latin typeface="Montserrat" panose="00000500000000000000" pitchFamily="2" charset="0"/>
                  <a:ea typeface="Gotham Heavy"/>
                  <a:cs typeface="Gotham Heavy"/>
                  <a:sym typeface="Gotham Heavy"/>
                </a:rPr>
                <a:t>VITAL </a:t>
              </a:r>
            </a:p>
            <a:p>
              <a:pPr marL="0" lvl="0" indent="0" algn="ctr">
                <a:lnSpc>
                  <a:spcPts val="1582"/>
                </a:lnSpc>
                <a:spcBef>
                  <a:spcPct val="0"/>
                </a:spcBef>
              </a:pPr>
              <a:r>
                <a:rPr lang="en-US" sz="1582" b="1" dirty="0">
                  <a:solidFill>
                    <a:srgbClr val="F78C25"/>
                  </a:solidFill>
                  <a:latin typeface="Montserrat" panose="00000500000000000000" pitchFamily="2" charset="0"/>
                  <a:ea typeface="Gotham Heavy"/>
                  <a:cs typeface="Gotham Heavy"/>
                  <a:sym typeface="Gotham Heavy"/>
                </a:rPr>
                <a:t>BRAZIL</a:t>
              </a:r>
            </a:p>
          </p:txBody>
        </p:sp>
        <p:sp>
          <p:nvSpPr>
            <p:cNvPr id="117" name="TextBox 45">
              <a:extLst>
                <a:ext uri="{FF2B5EF4-FFF2-40B4-BE49-F238E27FC236}">
                  <a16:creationId xmlns:a16="http://schemas.microsoft.com/office/drawing/2014/main" id="{0F58F18A-A3FA-285D-D072-96700A3231B1}"/>
                </a:ext>
              </a:extLst>
            </p:cNvPr>
            <p:cNvSpPr txBox="1"/>
            <p:nvPr/>
          </p:nvSpPr>
          <p:spPr>
            <a:xfrm>
              <a:off x="10921669" y="5296933"/>
              <a:ext cx="2239973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67"/>
                </a:lnSpc>
                <a:spcBef>
                  <a:spcPct val="0"/>
                </a:spcBef>
              </a:pPr>
              <a:r>
                <a:rPr lang="en-US" sz="2367" b="1">
                  <a:solidFill>
                    <a:srgbClr val="F78C25"/>
                  </a:solidFill>
                  <a:latin typeface="Montserrat" panose="00000500000000000000" pitchFamily="2" charset="0"/>
                  <a:ea typeface="Montserrat Heavy"/>
                  <a:cs typeface="Montserrat Heavy"/>
                  <a:sym typeface="Montserrat Heavy"/>
                </a:rPr>
                <a:t>FONSECA</a:t>
              </a:r>
            </a:p>
          </p:txBody>
        </p:sp>
        <p:sp>
          <p:nvSpPr>
            <p:cNvPr id="118" name="TextBox 46">
              <a:extLst>
                <a:ext uri="{FF2B5EF4-FFF2-40B4-BE49-F238E27FC236}">
                  <a16:creationId xmlns:a16="http://schemas.microsoft.com/office/drawing/2014/main" id="{526D88BB-DA6D-A259-FFC2-CBA871953F0F}"/>
                </a:ext>
              </a:extLst>
            </p:cNvPr>
            <p:cNvSpPr txBox="1"/>
            <p:nvPr/>
          </p:nvSpPr>
          <p:spPr>
            <a:xfrm>
              <a:off x="9399377" y="3395341"/>
              <a:ext cx="3366468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2"/>
                </a:lnSpc>
                <a:spcBef>
                  <a:spcPct val="0"/>
                </a:spcBef>
              </a:pPr>
              <a:r>
                <a:rPr lang="en-US" sz="2222" b="1">
                  <a:solidFill>
                    <a:srgbClr val="F78C25"/>
                  </a:solidFill>
                  <a:latin typeface="Montserrat" panose="00000500000000000000" pitchFamily="2" charset="0"/>
                  <a:ea typeface="Montserrat Heavy"/>
                  <a:cs typeface="Montserrat Heavy"/>
                  <a:sym typeface="Montserrat Heavy"/>
                </a:rPr>
                <a:t>ENGENHOCA</a:t>
              </a:r>
            </a:p>
          </p:txBody>
        </p:sp>
        <p:sp>
          <p:nvSpPr>
            <p:cNvPr id="119" name="TextBox 47">
              <a:extLst>
                <a:ext uri="{FF2B5EF4-FFF2-40B4-BE49-F238E27FC236}">
                  <a16:creationId xmlns:a16="http://schemas.microsoft.com/office/drawing/2014/main" id="{D052B6E6-5A33-0CC3-A0AD-5E81703BA7C0}"/>
                </a:ext>
              </a:extLst>
            </p:cNvPr>
            <p:cNvSpPr txBox="1"/>
            <p:nvPr/>
          </p:nvSpPr>
          <p:spPr>
            <a:xfrm>
              <a:off x="3995685" y="7888232"/>
              <a:ext cx="2000089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2"/>
                </a:lnSpc>
                <a:spcBef>
                  <a:spcPct val="0"/>
                </a:spcBef>
              </a:pPr>
              <a:r>
                <a:rPr lang="en-US" sz="2222" b="1" dirty="0">
                  <a:solidFill>
                    <a:srgbClr val="F78C25"/>
                  </a:solidFill>
                  <a:latin typeface="Montserrat" panose="00000500000000000000" pitchFamily="2" charset="0"/>
                  <a:ea typeface="Montserrat Heavy"/>
                  <a:cs typeface="Montserrat Heavy"/>
                  <a:sym typeface="Montserrat Heavy"/>
                </a:rPr>
                <a:t>CENTRO</a:t>
              </a:r>
            </a:p>
          </p:txBody>
        </p:sp>
        <p:sp>
          <p:nvSpPr>
            <p:cNvPr id="120" name="TextBox 48">
              <a:extLst>
                <a:ext uri="{FF2B5EF4-FFF2-40B4-BE49-F238E27FC236}">
                  <a16:creationId xmlns:a16="http://schemas.microsoft.com/office/drawing/2014/main" id="{21AE79C6-F0F0-F789-5E2B-A8A60228C7E0}"/>
                </a:ext>
              </a:extLst>
            </p:cNvPr>
            <p:cNvSpPr txBox="1"/>
            <p:nvPr/>
          </p:nvSpPr>
          <p:spPr>
            <a:xfrm>
              <a:off x="3027876" y="9338565"/>
              <a:ext cx="1935619" cy="307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814"/>
                </a:lnSpc>
                <a:spcBef>
                  <a:spcPct val="0"/>
                </a:spcBef>
              </a:pPr>
              <a:r>
                <a:rPr lang="en-US" sz="1814" b="1">
                  <a:solidFill>
                    <a:srgbClr val="F78C25"/>
                  </a:solidFill>
                  <a:latin typeface="Montserrat" panose="00000500000000000000" pitchFamily="2" charset="0"/>
                  <a:ea typeface="Gotham Heavy"/>
                  <a:cs typeface="Gotham Heavy"/>
                  <a:sym typeface="Gotham Heavy"/>
                </a:rPr>
                <a:t>INGÁ</a:t>
              </a:r>
            </a:p>
          </p:txBody>
        </p:sp>
      </p:grp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79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FE4FAF-C665-1304-25E6-46E1CBD75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>
            <a:extLst>
              <a:ext uri="{FF2B5EF4-FFF2-40B4-BE49-F238E27FC236}">
                <a16:creationId xmlns:a16="http://schemas.microsoft.com/office/drawing/2014/main" id="{33456B60-C359-4431-C3B6-96A0DB5CADA1}"/>
              </a:ext>
            </a:extLst>
          </p:cNvPr>
          <p:cNvSpPr/>
          <p:nvPr/>
        </p:nvSpPr>
        <p:spPr>
          <a:xfrm>
            <a:off x="-18794" y="5130728"/>
            <a:ext cx="3865330" cy="5153773"/>
          </a:xfrm>
          <a:custGeom>
            <a:avLst/>
            <a:gdLst/>
            <a:ahLst/>
            <a:cxnLst/>
            <a:rect l="l" t="t" r="r" b="b"/>
            <a:pathLst>
              <a:path w="7220799" h="9627732">
                <a:moveTo>
                  <a:pt x="0" y="0"/>
                </a:moveTo>
                <a:lnTo>
                  <a:pt x="7220799" y="0"/>
                </a:lnTo>
                <a:lnTo>
                  <a:pt x="7220799" y="9627732"/>
                </a:lnTo>
                <a:lnTo>
                  <a:pt x="0" y="9627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0" name="Freeform 3">
            <a:extLst>
              <a:ext uri="{FF2B5EF4-FFF2-40B4-BE49-F238E27FC236}">
                <a16:creationId xmlns:a16="http://schemas.microsoft.com/office/drawing/2014/main" id="{1D223F81-B1B8-DC56-352C-D038DB3679BB}"/>
              </a:ext>
            </a:extLst>
          </p:cNvPr>
          <p:cNvSpPr/>
          <p:nvPr/>
        </p:nvSpPr>
        <p:spPr>
          <a:xfrm>
            <a:off x="3846536" y="5130728"/>
            <a:ext cx="3882906" cy="5177207"/>
          </a:xfrm>
          <a:custGeom>
            <a:avLst/>
            <a:gdLst/>
            <a:ahLst/>
            <a:cxnLst/>
            <a:rect l="l" t="t" r="r" b="b"/>
            <a:pathLst>
              <a:path w="7220799" h="9627732">
                <a:moveTo>
                  <a:pt x="0" y="0"/>
                </a:moveTo>
                <a:lnTo>
                  <a:pt x="7220799" y="0"/>
                </a:lnTo>
                <a:lnTo>
                  <a:pt x="7220799" y="9627732"/>
                </a:lnTo>
                <a:lnTo>
                  <a:pt x="0" y="962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63" t="-2181" b="-2181"/>
            </a:stretch>
          </a:blipFill>
        </p:spPr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46EAD114-C356-4FD6-C2FA-27F697987911}"/>
              </a:ext>
            </a:extLst>
          </p:cNvPr>
          <p:cNvSpPr/>
          <p:nvPr/>
        </p:nvSpPr>
        <p:spPr>
          <a:xfrm>
            <a:off x="7729442" y="5122564"/>
            <a:ext cx="3934184" cy="5245578"/>
          </a:xfrm>
          <a:custGeom>
            <a:avLst/>
            <a:gdLst/>
            <a:ahLst/>
            <a:cxnLst/>
            <a:rect l="l" t="t" r="r" b="b"/>
            <a:pathLst>
              <a:path w="7220799" h="9627732">
                <a:moveTo>
                  <a:pt x="0" y="0"/>
                </a:moveTo>
                <a:lnTo>
                  <a:pt x="7220799" y="0"/>
                </a:lnTo>
                <a:lnTo>
                  <a:pt x="7220799" y="9627732"/>
                </a:lnTo>
                <a:lnTo>
                  <a:pt x="0" y="9627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49" t="-374" b="-374"/>
            </a:stretch>
          </a:blipFill>
        </p:spPr>
      </p:sp>
      <p:sp>
        <p:nvSpPr>
          <p:cNvPr id="37" name="Freeform 3">
            <a:extLst>
              <a:ext uri="{FF2B5EF4-FFF2-40B4-BE49-F238E27FC236}">
                <a16:creationId xmlns:a16="http://schemas.microsoft.com/office/drawing/2014/main" id="{0449328F-6514-6BF3-77C7-A6C663F06940}"/>
              </a:ext>
            </a:extLst>
          </p:cNvPr>
          <p:cNvSpPr/>
          <p:nvPr/>
        </p:nvSpPr>
        <p:spPr>
          <a:xfrm>
            <a:off x="-20582" y="-15800"/>
            <a:ext cx="4618926" cy="5159299"/>
          </a:xfrm>
          <a:custGeom>
            <a:avLst/>
            <a:gdLst/>
            <a:ahLst/>
            <a:cxnLst/>
            <a:rect l="l" t="t" r="r" b="b"/>
            <a:pathLst>
              <a:path w="7220799" h="9627732">
                <a:moveTo>
                  <a:pt x="0" y="0"/>
                </a:moveTo>
                <a:lnTo>
                  <a:pt x="7220799" y="0"/>
                </a:lnTo>
                <a:lnTo>
                  <a:pt x="7220799" y="9627732"/>
                </a:lnTo>
                <a:lnTo>
                  <a:pt x="0" y="9627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368"/>
            </a:stretch>
          </a:blipFill>
        </p:spPr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3725F779-33EA-4FB7-5DD7-B52A6611CC50}"/>
              </a:ext>
            </a:extLst>
          </p:cNvPr>
          <p:cNvGrpSpPr/>
          <p:nvPr/>
        </p:nvGrpSpPr>
        <p:grpSpPr>
          <a:xfrm>
            <a:off x="4598344" y="0"/>
            <a:ext cx="13751650" cy="5143500"/>
            <a:chOff x="0" y="0"/>
            <a:chExt cx="3621834" cy="1354667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EE57D36C-BD69-B5E8-C3A9-CADBA44E9F36}"/>
                </a:ext>
              </a:extLst>
            </p:cNvPr>
            <p:cNvSpPr/>
            <p:nvPr/>
          </p:nvSpPr>
          <p:spPr>
            <a:xfrm>
              <a:off x="0" y="0"/>
              <a:ext cx="3621834" cy="1354667"/>
            </a:xfrm>
            <a:custGeom>
              <a:avLst/>
              <a:gdLst/>
              <a:ahLst/>
              <a:cxnLst/>
              <a:rect l="l" t="t" r="r" b="b"/>
              <a:pathLst>
                <a:path w="3621834" h="1354667">
                  <a:moveTo>
                    <a:pt x="0" y="0"/>
                  </a:moveTo>
                  <a:lnTo>
                    <a:pt x="3621834" y="0"/>
                  </a:lnTo>
                  <a:lnTo>
                    <a:pt x="3621834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78C25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00609580-C2BB-C5C0-83D8-01D96EAA90D0}"/>
                </a:ext>
              </a:extLst>
            </p:cNvPr>
            <p:cNvSpPr txBox="1"/>
            <p:nvPr/>
          </p:nvSpPr>
          <p:spPr>
            <a:xfrm>
              <a:off x="0" y="-57150"/>
              <a:ext cx="3621834" cy="1411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Montserrat" panose="00000500000000000000" pitchFamily="2" charset="0"/>
              </a:endParaRPr>
            </a:p>
          </p:txBody>
        </p:sp>
      </p:grpSp>
      <p:sp>
        <p:nvSpPr>
          <p:cNvPr id="7" name="TextBox 11">
            <a:extLst>
              <a:ext uri="{FF2B5EF4-FFF2-40B4-BE49-F238E27FC236}">
                <a16:creationId xmlns:a16="http://schemas.microsoft.com/office/drawing/2014/main" id="{BB545F68-2FB6-0BBA-13A8-DB40D1A4E81E}"/>
              </a:ext>
            </a:extLst>
          </p:cNvPr>
          <p:cNvSpPr txBox="1"/>
          <p:nvPr/>
        </p:nvSpPr>
        <p:spPr>
          <a:xfrm>
            <a:off x="4559113" y="2555951"/>
            <a:ext cx="5168157" cy="1449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79"/>
              </a:lnSpc>
              <a:spcBef>
                <a:spcPct val="0"/>
              </a:spcBef>
            </a:pPr>
            <a:r>
              <a:rPr lang="en-US" sz="8699" b="1" spc="-417" dirty="0">
                <a:solidFill>
                  <a:srgbClr val="48079E"/>
                </a:solidFill>
                <a:latin typeface="Montserrat" panose="00000500000000000000" pitchFamily="2" charset="0"/>
                <a:ea typeface="Poppins Ultra-Bold"/>
                <a:cs typeface="Poppins Ultra-Bold"/>
                <a:sym typeface="Poppins Ultra-Bold"/>
              </a:rPr>
              <a:t>thousand 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63672F24-6DE7-E423-F2E2-CF5C9528A677}"/>
              </a:ext>
            </a:extLst>
          </p:cNvPr>
          <p:cNvSpPr txBox="1"/>
          <p:nvPr/>
        </p:nvSpPr>
        <p:spPr>
          <a:xfrm>
            <a:off x="4482913" y="3600805"/>
            <a:ext cx="4875707" cy="99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9"/>
              </a:lnSpc>
              <a:spcBef>
                <a:spcPct val="0"/>
              </a:spcBef>
            </a:pPr>
            <a:r>
              <a:rPr lang="en-US" sz="6013" b="1" spc="-288" dirty="0">
                <a:solidFill>
                  <a:srgbClr val="48079E"/>
                </a:solidFill>
                <a:latin typeface="Montserrat" panose="00000500000000000000" pitchFamily="2" charset="0"/>
                <a:ea typeface="Poppins Ultra-Bold"/>
                <a:cs typeface="Poppins Ultra-Bold"/>
                <a:sym typeface="Poppins Ultra-Bold"/>
              </a:rPr>
              <a:t>subscribers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3DB8516C-1ED5-FDFE-C10B-AE621CBE419A}"/>
              </a:ext>
            </a:extLst>
          </p:cNvPr>
          <p:cNvSpPr txBox="1"/>
          <p:nvPr/>
        </p:nvSpPr>
        <p:spPr>
          <a:xfrm>
            <a:off x="11508622" y="2227881"/>
            <a:ext cx="177543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</a:pPr>
            <a:r>
              <a:rPr lang="en-US" sz="3575" b="1" spc="-132" dirty="0">
                <a:solidFill>
                  <a:srgbClr val="48079E"/>
                </a:solidFill>
                <a:latin typeface="Montserrat" panose="00000500000000000000" pitchFamily="2" charset="0"/>
                <a:ea typeface="Poppins Ultra-Bold"/>
                <a:cs typeface="Poppins Ultra-Bold"/>
                <a:sym typeface="Poppins Ultra-Bold"/>
              </a:rPr>
              <a:t>6.200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A10DC421-AA81-F655-F4ED-E1A3E3CB5D6A}"/>
              </a:ext>
            </a:extLst>
          </p:cNvPr>
          <p:cNvSpPr txBox="1"/>
          <p:nvPr/>
        </p:nvSpPr>
        <p:spPr>
          <a:xfrm>
            <a:off x="13133475" y="2325637"/>
            <a:ext cx="4391282" cy="30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88"/>
              </a:lnSpc>
            </a:pPr>
            <a:r>
              <a:rPr lang="en-US" sz="2288" b="1" spc="-84" dirty="0">
                <a:solidFill>
                  <a:srgbClr val="FFFFFF"/>
                </a:solidFill>
                <a:latin typeface="Montserrat" panose="00000500000000000000" pitchFamily="2" charset="0"/>
                <a:ea typeface="Poppins Bold"/>
                <a:cs typeface="Poppins Bold"/>
                <a:sym typeface="Poppins Bold"/>
              </a:rPr>
              <a:t>daily trips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F6F6DAD1-CB80-EA7F-68EA-268B960B6BF9}"/>
              </a:ext>
            </a:extLst>
          </p:cNvPr>
          <p:cNvSpPr txBox="1"/>
          <p:nvPr/>
        </p:nvSpPr>
        <p:spPr>
          <a:xfrm>
            <a:off x="12420898" y="2813126"/>
            <a:ext cx="4501270" cy="30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88"/>
              </a:lnSpc>
            </a:pPr>
            <a:r>
              <a:rPr lang="en-US" sz="2288" b="1" spc="-84" dirty="0">
                <a:solidFill>
                  <a:srgbClr val="773DBE"/>
                </a:solidFill>
                <a:latin typeface="Montserrat" panose="00000500000000000000" pitchFamily="2" charset="0"/>
                <a:ea typeface="Poppins Bold"/>
                <a:cs typeface="Poppins Bold"/>
                <a:sym typeface="Poppins Bold"/>
              </a:rPr>
              <a:t>total trips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A9804E53-AC3D-1913-FBD2-9C8F2AE12288}"/>
              </a:ext>
            </a:extLst>
          </p:cNvPr>
          <p:cNvSpPr txBox="1"/>
          <p:nvPr/>
        </p:nvSpPr>
        <p:spPr>
          <a:xfrm>
            <a:off x="13868399" y="2651299"/>
            <a:ext cx="222469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</a:pPr>
            <a:r>
              <a:rPr lang="en-US" sz="3575" b="1" spc="-132">
                <a:solidFill>
                  <a:srgbClr val="48079E"/>
                </a:solidFill>
                <a:latin typeface="Montserrat" panose="00000500000000000000" pitchFamily="2" charset="0"/>
                <a:ea typeface="Poppins Ultra-Bold"/>
                <a:cs typeface="Poppins Ultra-Bold"/>
                <a:sym typeface="Poppins Ultra-Bold"/>
              </a:rPr>
              <a:t>+383.000</a:t>
            </a:r>
            <a:endParaRPr lang="en-US" sz="3575" b="1" spc="-132" dirty="0">
              <a:solidFill>
                <a:srgbClr val="48079E"/>
              </a:solidFill>
              <a:latin typeface="Montserrat" panose="00000500000000000000" pitchFamily="2" charset="0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EF4892CB-E0D6-3C91-DDEA-85DE31A53F99}"/>
              </a:ext>
            </a:extLst>
          </p:cNvPr>
          <p:cNvSpPr txBox="1"/>
          <p:nvPr/>
        </p:nvSpPr>
        <p:spPr>
          <a:xfrm>
            <a:off x="11155096" y="1984045"/>
            <a:ext cx="319073" cy="74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0"/>
              </a:lnSpc>
              <a:spcBef>
                <a:spcPct val="0"/>
              </a:spcBef>
            </a:pPr>
            <a:r>
              <a:rPr lang="en-US" sz="4514" b="1" spc="-216">
                <a:solidFill>
                  <a:srgbClr val="48079E"/>
                </a:solidFill>
                <a:latin typeface="Montserrat" panose="00000500000000000000" pitchFamily="2" charset="0"/>
                <a:ea typeface="Poppins Ultra-Bold"/>
                <a:cs typeface="Poppins Ultra-Bold"/>
                <a:sym typeface="Poppins Ultra-Bold"/>
              </a:rPr>
              <a:t>+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A1BBDA4-C9D0-FC29-F0A2-7131D09E951F}"/>
              </a:ext>
            </a:extLst>
          </p:cNvPr>
          <p:cNvSpPr txBox="1"/>
          <p:nvPr/>
        </p:nvSpPr>
        <p:spPr>
          <a:xfrm>
            <a:off x="3846536" y="-321834"/>
            <a:ext cx="4707244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46"/>
              </a:lnSpc>
            </a:pPr>
            <a:r>
              <a:rPr lang="en-US" sz="29446" b="1" spc="-1089" dirty="0">
                <a:solidFill>
                  <a:srgbClr val="FFFFFF"/>
                </a:solidFill>
                <a:latin typeface="Montserrat" panose="00000500000000000000" pitchFamily="2" charset="0"/>
                <a:ea typeface="Poppins Ultra-Bold"/>
                <a:cs typeface="Poppins Ultra-Bold"/>
                <a:sym typeface="Poppins Ultra-Bold"/>
              </a:rPr>
              <a:t>65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8F879AFB-5D97-03CF-A289-35E08ADB509A}"/>
              </a:ext>
            </a:extLst>
          </p:cNvPr>
          <p:cNvSpPr txBox="1"/>
          <p:nvPr/>
        </p:nvSpPr>
        <p:spPr>
          <a:xfrm>
            <a:off x="4160040" y="393790"/>
            <a:ext cx="825530" cy="194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52"/>
              </a:lnSpc>
              <a:spcBef>
                <a:spcPct val="0"/>
              </a:spcBef>
            </a:pPr>
            <a:r>
              <a:rPr lang="en-US" sz="11680" b="1" spc="-560" dirty="0">
                <a:solidFill>
                  <a:srgbClr val="48079E"/>
                </a:solidFill>
                <a:latin typeface="Montserrat" panose="00000500000000000000" pitchFamily="2" charset="0"/>
                <a:ea typeface="Poppins Ultra-Bold"/>
                <a:cs typeface="Poppins Ultra-Bold"/>
                <a:sym typeface="Poppins Ultra-Bold"/>
              </a:rPr>
              <a:t>+</a:t>
            </a: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EF4818FE-4A73-23DB-8850-AD0F1A96004F}"/>
              </a:ext>
            </a:extLst>
          </p:cNvPr>
          <p:cNvSpPr txBox="1"/>
          <p:nvPr/>
        </p:nvSpPr>
        <p:spPr>
          <a:xfrm>
            <a:off x="12101930" y="5047898"/>
            <a:ext cx="5262642" cy="5616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905"/>
              </a:lnSpc>
            </a:pPr>
            <a:r>
              <a:rPr lang="en-US" sz="18884" b="1" spc="-1208" dirty="0">
                <a:solidFill>
                  <a:srgbClr val="EA6E18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144+</a:t>
            </a:r>
          </a:p>
          <a:p>
            <a:pPr algn="ctr">
              <a:lnSpc>
                <a:spcPts val="21905"/>
              </a:lnSpc>
            </a:pPr>
            <a:endParaRPr lang="en-US" sz="18884" b="1" spc="-1208" dirty="0">
              <a:solidFill>
                <a:srgbClr val="EA6E18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A9DB5110-8BE4-D651-2F07-AEBD75E48646}"/>
              </a:ext>
            </a:extLst>
          </p:cNvPr>
          <p:cNvSpPr txBox="1"/>
          <p:nvPr/>
        </p:nvSpPr>
        <p:spPr>
          <a:xfrm>
            <a:off x="12721297" y="7463067"/>
            <a:ext cx="4572000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2"/>
              </a:lnSpc>
            </a:pPr>
            <a:r>
              <a:rPr lang="en-US" sz="7272" b="1" spc="-269" dirty="0">
                <a:solidFill>
                  <a:srgbClr val="EA6E18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tons</a:t>
            </a: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3B28ADB7-7951-A45F-EBCC-2EF584F56560}"/>
              </a:ext>
            </a:extLst>
          </p:cNvPr>
          <p:cNvSpPr txBox="1"/>
          <p:nvPr/>
        </p:nvSpPr>
        <p:spPr>
          <a:xfrm>
            <a:off x="12649778" y="9450721"/>
            <a:ext cx="467209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9"/>
              </a:lnSpc>
            </a:pPr>
            <a:r>
              <a:rPr lang="en-US" sz="5009" b="1" spc="-185" dirty="0">
                <a:solidFill>
                  <a:srgbClr val="EA6E18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saved</a:t>
            </a: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FD342EB6-A8FA-E8C5-CDDD-35789D56CFD5}"/>
              </a:ext>
            </a:extLst>
          </p:cNvPr>
          <p:cNvSpPr txBox="1"/>
          <p:nvPr/>
        </p:nvSpPr>
        <p:spPr>
          <a:xfrm>
            <a:off x="12721297" y="7832442"/>
            <a:ext cx="4643275" cy="1778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69"/>
              </a:lnSpc>
              <a:spcBef>
                <a:spcPct val="0"/>
              </a:spcBef>
            </a:pPr>
            <a:r>
              <a:rPr lang="en-US" sz="10835" b="1" spc="-520" dirty="0">
                <a:solidFill>
                  <a:srgbClr val="EA6E18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of CO2</a:t>
            </a:r>
          </a:p>
        </p:txBody>
      </p:sp>
    </p:spTree>
    <p:extLst>
      <p:ext uri="{BB962C8B-B14F-4D97-AF65-F5344CB8AC3E}">
        <p14:creationId xmlns:p14="http://schemas.microsoft.com/office/powerpoint/2010/main" val="407558370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7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A5388C-0870-3333-E568-0A7B1B057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1391"/>
            <a:ext cx="11136279" cy="436305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304D469-C896-0507-9A93-A12B5A4EB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62550"/>
            <a:ext cx="10583752" cy="4725059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AE306F1-7E6B-3790-05E1-BEAC8DF8EE66}"/>
              </a:ext>
            </a:extLst>
          </p:cNvPr>
          <p:cNvSpPr/>
          <p:nvPr/>
        </p:nvSpPr>
        <p:spPr>
          <a:xfrm>
            <a:off x="11887199" y="-19050"/>
            <a:ext cx="6412653" cy="10306050"/>
          </a:xfrm>
          <a:custGeom>
            <a:avLst/>
            <a:gdLst/>
            <a:ahLst/>
            <a:cxnLst/>
            <a:rect l="l" t="t" r="r" b="b"/>
            <a:pathLst>
              <a:path w="4643555" h="5143500">
                <a:moveTo>
                  <a:pt x="0" y="0"/>
                </a:moveTo>
                <a:lnTo>
                  <a:pt x="4643555" y="0"/>
                </a:lnTo>
                <a:lnTo>
                  <a:pt x="464355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634" t="-49436" r="-61489"/>
            </a:stretch>
          </a:blipFill>
        </p:spPr>
      </p:sp>
    </p:spTree>
    <p:extLst>
      <p:ext uri="{BB962C8B-B14F-4D97-AF65-F5344CB8AC3E}">
        <p14:creationId xmlns:p14="http://schemas.microsoft.com/office/powerpoint/2010/main" val="159761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7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D04CFE61-7D7F-9560-6271-33F6F5B28B1E}"/>
              </a:ext>
            </a:extLst>
          </p:cNvPr>
          <p:cNvSpPr/>
          <p:nvPr/>
        </p:nvSpPr>
        <p:spPr>
          <a:xfrm>
            <a:off x="-19050" y="0"/>
            <a:ext cx="12801600" cy="10287000"/>
          </a:xfrm>
          <a:custGeom>
            <a:avLst/>
            <a:gdLst/>
            <a:ahLst/>
            <a:cxnLst/>
            <a:rect l="l" t="t" r="r" b="b"/>
            <a:pathLst>
              <a:path w="14441598" h="9635254">
                <a:moveTo>
                  <a:pt x="0" y="0"/>
                </a:moveTo>
                <a:lnTo>
                  <a:pt x="14441598" y="0"/>
                </a:lnTo>
                <a:lnTo>
                  <a:pt x="14441598" y="9635254"/>
                </a:lnTo>
                <a:lnTo>
                  <a:pt x="0" y="96352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77" r="-174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1E9906D-1D16-29F0-3C78-5618D71271C9}"/>
              </a:ext>
            </a:extLst>
          </p:cNvPr>
          <p:cNvSpPr/>
          <p:nvPr/>
        </p:nvSpPr>
        <p:spPr>
          <a:xfrm>
            <a:off x="0" y="8660815"/>
            <a:ext cx="18288000" cy="1626186"/>
          </a:xfrm>
          <a:prstGeom prst="rect">
            <a:avLst/>
          </a:prstGeom>
          <a:solidFill>
            <a:srgbClr val="EA6E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" name="Group 2"/>
          <p:cNvGrpSpPr/>
          <p:nvPr/>
        </p:nvGrpSpPr>
        <p:grpSpPr>
          <a:xfrm>
            <a:off x="1648817" y="8804043"/>
            <a:ext cx="9465866" cy="1339730"/>
            <a:chOff x="1" y="0"/>
            <a:chExt cx="4618219" cy="653630"/>
          </a:xfrm>
        </p:grpSpPr>
        <p:sp>
          <p:nvSpPr>
            <p:cNvPr id="3" name="Freeform 3"/>
            <p:cNvSpPr/>
            <p:nvPr/>
          </p:nvSpPr>
          <p:spPr>
            <a:xfrm>
              <a:off x="2531192" y="0"/>
              <a:ext cx="2087028" cy="653630"/>
            </a:xfrm>
            <a:custGeom>
              <a:avLst/>
              <a:gdLst/>
              <a:ahLst/>
              <a:cxnLst/>
              <a:rect l="l" t="t" r="r" b="b"/>
              <a:pathLst>
                <a:path w="2087028" h="653630">
                  <a:moveTo>
                    <a:pt x="0" y="0"/>
                  </a:moveTo>
                  <a:lnTo>
                    <a:pt x="2087028" y="0"/>
                  </a:lnTo>
                  <a:lnTo>
                    <a:pt x="2087028" y="653630"/>
                  </a:lnTo>
                  <a:lnTo>
                    <a:pt x="0" y="653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486" t="-237129" r="-43353" b="-22113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" y="63512"/>
              <a:ext cx="2029294" cy="526606"/>
            </a:xfrm>
            <a:custGeom>
              <a:avLst/>
              <a:gdLst/>
              <a:ahLst/>
              <a:cxnLst/>
              <a:rect l="l" t="t" r="r" b="b"/>
              <a:pathLst>
                <a:path w="2029294" h="526606">
                  <a:moveTo>
                    <a:pt x="0" y="0"/>
                  </a:moveTo>
                  <a:lnTo>
                    <a:pt x="2029294" y="0"/>
                  </a:lnTo>
                  <a:lnTo>
                    <a:pt x="2029294" y="526606"/>
                  </a:lnTo>
                  <a:lnTo>
                    <a:pt x="0" y="526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7" name="TextBox 20">
            <a:extLst>
              <a:ext uri="{FF2B5EF4-FFF2-40B4-BE49-F238E27FC236}">
                <a16:creationId xmlns:a16="http://schemas.microsoft.com/office/drawing/2014/main" id="{F21AFE15-8083-DDCF-B474-1AC2D9D5FF88}"/>
              </a:ext>
            </a:extLst>
          </p:cNvPr>
          <p:cNvSpPr txBox="1"/>
          <p:nvPr/>
        </p:nvSpPr>
        <p:spPr>
          <a:xfrm>
            <a:off x="13182600" y="0"/>
            <a:ext cx="9796155" cy="8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60"/>
              </a:lnSpc>
            </a:pPr>
            <a:r>
              <a:rPr lang="en-US" dirty="0">
                <a:solidFill>
                  <a:srgbClr val="FFFFFF"/>
                </a:solidFill>
                <a:latin typeface="Montserrat" panose="00000500000000000000" pitchFamily="2" charset="0"/>
              </a:rPr>
              <a:t>JOÃO PEDRO G. BOECHAT DE OLIVEIRA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E8560519-4648-A29B-3CAF-8844336DFB44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13182600" y="879536"/>
            <a:ext cx="48980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0">
            <a:extLst>
              <a:ext uri="{FF2B5EF4-FFF2-40B4-BE49-F238E27FC236}">
                <a16:creationId xmlns:a16="http://schemas.microsoft.com/office/drawing/2014/main" id="{CC197821-1F8A-9DE4-3792-0C0A5732BF76}"/>
              </a:ext>
            </a:extLst>
          </p:cNvPr>
          <p:cNvSpPr txBox="1"/>
          <p:nvPr/>
        </p:nvSpPr>
        <p:spPr>
          <a:xfrm>
            <a:off x="13182601" y="439768"/>
            <a:ext cx="5105400" cy="2473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60"/>
              </a:lnSpc>
            </a:pPr>
            <a:r>
              <a:rPr lang="en-US" dirty="0">
                <a:solidFill>
                  <a:srgbClr val="FFFFFF"/>
                </a:solidFill>
                <a:latin typeface="Montserrat" panose="00000500000000000000" pitchFamily="2" charset="0"/>
              </a:rPr>
              <a:t>DIRECTOR OF CYCLING INFRASTRUCTURE</a:t>
            </a:r>
          </a:p>
          <a:p>
            <a:r>
              <a:rPr lang="en-US" dirty="0">
                <a:solidFill>
                  <a:schemeClr val="bg2"/>
                </a:solidFill>
                <a:latin typeface="Montserrat" panose="00000500000000000000" pitchFamily="2" charset="0"/>
              </a:rPr>
              <a:t>Thank you for your time! For further information, feel free to contact</a:t>
            </a:r>
          </a:p>
          <a:p>
            <a:pPr>
              <a:lnSpc>
                <a:spcPts val="8260"/>
              </a:lnSpc>
            </a:pPr>
            <a:r>
              <a:rPr lang="en-US" dirty="0">
                <a:solidFill>
                  <a:schemeClr val="bg2"/>
                </a:solidFill>
                <a:latin typeface="Montserrat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joaopedro.niteroidebicicleta@gmail.com</a:t>
            </a:r>
            <a:endParaRPr lang="en-US" dirty="0">
              <a:solidFill>
                <a:schemeClr val="bg2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134E218EB90E45B14E3FAA8FCBBE78" ma:contentTypeVersion="15" ma:contentTypeDescription="Create a new document." ma:contentTypeScope="" ma:versionID="8b99ba0683b2f9c197ae60fa84678100">
  <xsd:schema xmlns:xsd="http://www.w3.org/2001/XMLSchema" xmlns:xs="http://www.w3.org/2001/XMLSchema" xmlns:p="http://schemas.microsoft.com/office/2006/metadata/properties" xmlns:ns2="e95a24d1-8203-4c56-b298-f21b08dd05e6" xmlns:ns3="0f72ee42-ff35-41dc-81eb-308680def7b2" xmlns:ns4="4eae3c9d-d3b7-44be-8a46-d60c11f52b85" targetNamespace="http://schemas.microsoft.com/office/2006/metadata/properties" ma:root="true" ma:fieldsID="169892f7a058ef9b2534bf76e74624fd" ns2:_="" ns3:_="" ns4:_="">
    <xsd:import namespace="e95a24d1-8203-4c56-b298-f21b08dd05e6"/>
    <xsd:import namespace="0f72ee42-ff35-41dc-81eb-308680def7b2"/>
    <xsd:import namespace="4eae3c9d-d3b7-44be-8a46-d60c11f52b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a24d1-8203-4c56-b298-f21b08dd05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c5786fa-5b08-406d-90e1-5a6863472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72ee42-ff35-41dc-81eb-308680def7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ae3c9d-d3b7-44be-8a46-d60c11f52b8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E95E1691-3333-409E-A58A-1BD3E73A8703}" ma:internalName="TaxCatchAll" ma:showField="CatchAllData" ma:web="{0f72ee42-ff35-41dc-81eb-308680def7b2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ae3c9d-d3b7-44be-8a46-d60c11f52b85" xsi:nil="true"/>
    <lcf76f155ced4ddcb4097134ff3c332f xmlns="e95a24d1-8203-4c56-b298-f21b08dd05e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8E28B4-C951-40B0-A1FB-1DEC0BDAFD0D}"/>
</file>

<file path=customXml/itemProps2.xml><?xml version="1.0" encoding="utf-8"?>
<ds:datastoreItem xmlns:ds="http://schemas.openxmlformats.org/officeDocument/2006/customXml" ds:itemID="{2FFA1751-B3D5-4A85-BAB3-9EC968D001FF}"/>
</file>

<file path=customXml/itemProps3.xml><?xml version="1.0" encoding="utf-8"?>
<ds:datastoreItem xmlns:ds="http://schemas.openxmlformats.org/officeDocument/2006/customXml" ds:itemID="{42D16B29-68AA-4E25-8023-06B4DA6246E2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96</Words>
  <Application>Microsoft Office PowerPoint</Application>
  <PresentationFormat>Personalizar</PresentationFormat>
  <Paragraphs>39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0" baseType="lpstr">
      <vt:lpstr>Montserrat</vt:lpstr>
      <vt:lpstr>Poppins Ultra-Bold</vt:lpstr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Bike compartilhada</dc:title>
  <cp:lastModifiedBy>Niteroi de Bicicleta</cp:lastModifiedBy>
  <cp:revision>1</cp:revision>
  <dcterms:created xsi:type="dcterms:W3CDTF">2006-08-16T00:00:00Z</dcterms:created>
  <dcterms:modified xsi:type="dcterms:W3CDTF">2024-11-11T22:02:55Z</dcterms:modified>
  <dc:identifier>DAF-GsBtJEo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0x010100D3134E218EB90E45B14E3FAA8FCBBE78</vt:lpwstr>
  </property>
</Properties>
</file>