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8288000" cy="10287000"/>
  <p:notesSz cx="6858000" cy="9144000"/>
  <p:embeddedFontLst>
    <p:embeddedFont>
      <p:font typeface="Arimo" panose="020B0604020202020204" charset="0"/>
      <p:regular r:id="rId24"/>
    </p:embeddedFont>
    <p:embeddedFont>
      <p:font typeface="Arimo Bold" panose="020B0604020202020204" charset="0"/>
      <p:regular r:id="rId25"/>
    </p:embeddedFont>
    <p:embeddedFont>
      <p:font typeface="Cinzel Decorative" panose="020B0604020202020204" charset="0"/>
      <p:regular r:id="rId26"/>
    </p:embeddedFont>
    <p:embeddedFont>
      <p:font typeface="Montserrat Bold" panose="00000800000000000000" pitchFamily="2" charset="0"/>
      <p:regular r:id="rId27"/>
      <p:bold r:id="rId28"/>
    </p:embeddedFont>
    <p:embeddedFont>
      <p:font typeface="Montserrat Medium" panose="00000600000000000000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7844" y="1814571"/>
            <a:ext cx="5234495" cy="6117531"/>
          </a:xfrm>
          <a:custGeom>
            <a:avLst/>
            <a:gdLst/>
            <a:ahLst/>
            <a:cxnLst/>
            <a:rect l="l" t="t" r="r" b="b"/>
            <a:pathLst>
              <a:path w="5234495" h="6117531">
                <a:moveTo>
                  <a:pt x="0" y="0"/>
                </a:moveTo>
                <a:lnTo>
                  <a:pt x="5234494" y="0"/>
                </a:lnTo>
                <a:lnTo>
                  <a:pt x="5234494" y="6117531"/>
                </a:lnTo>
                <a:lnTo>
                  <a:pt x="0" y="611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6028" y="1814571"/>
            <a:ext cx="8515835" cy="5865281"/>
          </a:xfrm>
          <a:custGeom>
            <a:avLst/>
            <a:gdLst/>
            <a:ahLst/>
            <a:cxnLst/>
            <a:rect l="l" t="t" r="r" b="b"/>
            <a:pathLst>
              <a:path w="8515835" h="5865281">
                <a:moveTo>
                  <a:pt x="0" y="0"/>
                </a:moveTo>
                <a:lnTo>
                  <a:pt x="8515835" y="0"/>
                </a:lnTo>
                <a:lnTo>
                  <a:pt x="8515835" y="5865281"/>
                </a:lnTo>
                <a:lnTo>
                  <a:pt x="0" y="5865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84724"/>
            <a:ext cx="15590520" cy="81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Gender Distribution and Age of Respondents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7846" y="2241491"/>
            <a:ext cx="8345067" cy="4714963"/>
          </a:xfrm>
          <a:custGeom>
            <a:avLst/>
            <a:gdLst/>
            <a:ahLst/>
            <a:cxnLst/>
            <a:rect l="l" t="t" r="r" b="b"/>
            <a:pathLst>
              <a:path w="8345067" h="4714963">
                <a:moveTo>
                  <a:pt x="0" y="0"/>
                </a:moveTo>
                <a:lnTo>
                  <a:pt x="8345068" y="0"/>
                </a:lnTo>
                <a:lnTo>
                  <a:pt x="8345068" y="4714963"/>
                </a:lnTo>
                <a:lnTo>
                  <a:pt x="0" y="4714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43031" y="2241491"/>
            <a:ext cx="8495588" cy="4456404"/>
          </a:xfrm>
          <a:custGeom>
            <a:avLst/>
            <a:gdLst/>
            <a:ahLst/>
            <a:cxnLst/>
            <a:rect l="l" t="t" r="r" b="b"/>
            <a:pathLst>
              <a:path w="8495588" h="4456404">
                <a:moveTo>
                  <a:pt x="0" y="0"/>
                </a:moveTo>
                <a:lnTo>
                  <a:pt x="8495587" y="0"/>
                </a:lnTo>
                <a:lnTo>
                  <a:pt x="8495587" y="4456404"/>
                </a:lnTo>
                <a:lnTo>
                  <a:pt x="0" y="4456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55" b="-3855"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9163050" y="483411"/>
            <a:ext cx="0" cy="8231123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526626" y="507754"/>
            <a:ext cx="6528397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Walk Time to Public Transport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02461"/>
            <a:ext cx="7564214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Factors Influencing Mode Choice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866824"/>
            <a:ext cx="7427737" cy="3788146"/>
          </a:xfrm>
          <a:custGeom>
            <a:avLst/>
            <a:gdLst/>
            <a:ahLst/>
            <a:cxnLst/>
            <a:rect l="l" t="t" r="r" b="b"/>
            <a:pathLst>
              <a:path w="7427737" h="3788146">
                <a:moveTo>
                  <a:pt x="0" y="0"/>
                </a:moveTo>
                <a:lnTo>
                  <a:pt x="7427737" y="0"/>
                </a:lnTo>
                <a:lnTo>
                  <a:pt x="7427737" y="3788146"/>
                </a:lnTo>
                <a:lnTo>
                  <a:pt x="0" y="3788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47833" y="6317778"/>
            <a:ext cx="2150904" cy="2018046"/>
          </a:xfrm>
          <a:custGeom>
            <a:avLst/>
            <a:gdLst/>
            <a:ahLst/>
            <a:cxnLst/>
            <a:rect l="l" t="t" r="r" b="b"/>
            <a:pathLst>
              <a:path w="2150904" h="2018046">
                <a:moveTo>
                  <a:pt x="0" y="0"/>
                </a:moveTo>
                <a:lnTo>
                  <a:pt x="2150904" y="0"/>
                </a:lnTo>
                <a:lnTo>
                  <a:pt x="2150904" y="2018047"/>
                </a:lnTo>
                <a:lnTo>
                  <a:pt x="0" y="2018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4902" t="-201813" r="-37681" b="-1983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56437" y="1718488"/>
            <a:ext cx="9336730" cy="4084819"/>
          </a:xfrm>
          <a:custGeom>
            <a:avLst/>
            <a:gdLst/>
            <a:ahLst/>
            <a:cxnLst/>
            <a:rect l="l" t="t" r="r" b="b"/>
            <a:pathLst>
              <a:path w="9336730" h="4084819">
                <a:moveTo>
                  <a:pt x="0" y="0"/>
                </a:moveTo>
                <a:lnTo>
                  <a:pt x="9336729" y="0"/>
                </a:lnTo>
                <a:lnTo>
                  <a:pt x="9336729" y="4084819"/>
                </a:lnTo>
                <a:lnTo>
                  <a:pt x="0" y="4084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59071" y="507754"/>
            <a:ext cx="7564214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Carrying of Goods and Luggage During Trips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507754"/>
            <a:ext cx="7564214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Dedicated Sections for Women in Public Transport</a:t>
            </a:r>
          </a:p>
        </p:txBody>
      </p:sp>
      <p:sp>
        <p:nvSpPr>
          <p:cNvPr id="8" name="AutoShape 8"/>
          <p:cNvSpPr/>
          <p:nvPr/>
        </p:nvSpPr>
        <p:spPr>
          <a:xfrm flipH="1" flipV="1">
            <a:off x="8704235" y="104702"/>
            <a:ext cx="19050" cy="5698605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90615" y="1306826"/>
            <a:ext cx="11721493" cy="6871725"/>
          </a:xfrm>
          <a:custGeom>
            <a:avLst/>
            <a:gdLst/>
            <a:ahLst/>
            <a:cxnLst/>
            <a:rect l="l" t="t" r="r" b="b"/>
            <a:pathLst>
              <a:path w="11721493" h="6871725">
                <a:moveTo>
                  <a:pt x="0" y="0"/>
                </a:moveTo>
                <a:lnTo>
                  <a:pt x="11721493" y="0"/>
                </a:lnTo>
                <a:lnTo>
                  <a:pt x="11721493" y="6871725"/>
                </a:lnTo>
                <a:lnTo>
                  <a:pt x="0" y="6871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10000" y="568111"/>
            <a:ext cx="155905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 dirty="0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Public Transport Interventions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60747" y="1376810"/>
            <a:ext cx="6283775" cy="3550333"/>
          </a:xfrm>
          <a:custGeom>
            <a:avLst/>
            <a:gdLst/>
            <a:ahLst/>
            <a:cxnLst/>
            <a:rect l="l" t="t" r="r" b="b"/>
            <a:pathLst>
              <a:path w="6283775" h="3550333">
                <a:moveTo>
                  <a:pt x="0" y="0"/>
                </a:moveTo>
                <a:lnTo>
                  <a:pt x="6283776" y="0"/>
                </a:lnTo>
                <a:lnTo>
                  <a:pt x="6283776" y="3550333"/>
                </a:lnTo>
                <a:lnTo>
                  <a:pt x="0" y="3550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18893" y="5414397"/>
            <a:ext cx="6025630" cy="3509929"/>
          </a:xfrm>
          <a:custGeom>
            <a:avLst/>
            <a:gdLst/>
            <a:ahLst/>
            <a:cxnLst/>
            <a:rect l="l" t="t" r="r" b="b"/>
            <a:pathLst>
              <a:path w="6025630" h="3509929">
                <a:moveTo>
                  <a:pt x="0" y="0"/>
                </a:moveTo>
                <a:lnTo>
                  <a:pt x="6025630" y="0"/>
                </a:lnTo>
                <a:lnTo>
                  <a:pt x="6025630" y="3509930"/>
                </a:lnTo>
                <a:lnTo>
                  <a:pt x="0" y="3509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2076" y="2264750"/>
            <a:ext cx="6489087" cy="5757499"/>
          </a:xfrm>
          <a:custGeom>
            <a:avLst/>
            <a:gdLst/>
            <a:ahLst/>
            <a:cxnLst/>
            <a:rect l="l" t="t" r="r" b="b"/>
            <a:pathLst>
              <a:path w="6489087" h="5757499">
                <a:moveTo>
                  <a:pt x="0" y="0"/>
                </a:moveTo>
                <a:lnTo>
                  <a:pt x="6489087" y="0"/>
                </a:lnTo>
                <a:lnTo>
                  <a:pt x="6489087" y="5757500"/>
                </a:lnTo>
                <a:lnTo>
                  <a:pt x="0" y="5757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424" r="-1069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9936" y="45288"/>
            <a:ext cx="15590520" cy="15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Personal Security - Harassment of Female Passengers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66555" y="2432099"/>
            <a:ext cx="4777658" cy="29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8"/>
              </a:lnSpc>
              <a:spcBef>
                <a:spcPct val="0"/>
              </a:spcBef>
            </a:pPr>
            <a:r>
              <a:rPr lang="en-US" sz="2072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Harassment of Female Passengers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9260" y="1028700"/>
            <a:ext cx="4544896" cy="29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9"/>
              </a:lnSpc>
              <a:spcBef>
                <a:spcPct val="0"/>
              </a:spcBef>
            </a:pPr>
            <a:r>
              <a:rPr lang="en-US" sz="1971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Frequency of Harassment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9279" y="5219953"/>
            <a:ext cx="4544896" cy="29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9"/>
              </a:lnSpc>
              <a:spcBef>
                <a:spcPct val="0"/>
              </a:spcBef>
            </a:pPr>
            <a:r>
              <a:rPr lang="en-US" sz="1971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Places of Harassment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4476" y="2092119"/>
            <a:ext cx="4925877" cy="3730775"/>
          </a:xfrm>
          <a:custGeom>
            <a:avLst/>
            <a:gdLst/>
            <a:ahLst/>
            <a:cxnLst/>
            <a:rect l="l" t="t" r="r" b="b"/>
            <a:pathLst>
              <a:path w="4925877" h="3730775">
                <a:moveTo>
                  <a:pt x="0" y="0"/>
                </a:moveTo>
                <a:lnTo>
                  <a:pt x="4925877" y="0"/>
                </a:lnTo>
                <a:lnTo>
                  <a:pt x="4925877" y="3730776"/>
                </a:lnTo>
                <a:lnTo>
                  <a:pt x="0" y="3730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49" t="-138" r="-119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67194" y="2092119"/>
            <a:ext cx="5183309" cy="3661169"/>
          </a:xfrm>
          <a:custGeom>
            <a:avLst/>
            <a:gdLst/>
            <a:ahLst/>
            <a:cxnLst/>
            <a:rect l="l" t="t" r="r" b="b"/>
            <a:pathLst>
              <a:path w="5183309" h="3661169">
                <a:moveTo>
                  <a:pt x="0" y="0"/>
                </a:moveTo>
                <a:lnTo>
                  <a:pt x="5183310" y="0"/>
                </a:lnTo>
                <a:lnTo>
                  <a:pt x="5183310" y="3661170"/>
                </a:lnTo>
                <a:lnTo>
                  <a:pt x="0" y="3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33" t="-75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80682" y="3353345"/>
            <a:ext cx="5790512" cy="4175458"/>
          </a:xfrm>
          <a:custGeom>
            <a:avLst/>
            <a:gdLst/>
            <a:ahLst/>
            <a:cxnLst/>
            <a:rect l="l" t="t" r="r" b="b"/>
            <a:pathLst>
              <a:path w="5790512" h="4175458">
                <a:moveTo>
                  <a:pt x="0" y="0"/>
                </a:moveTo>
                <a:lnTo>
                  <a:pt x="5790511" y="0"/>
                </a:lnTo>
                <a:lnTo>
                  <a:pt x="5790511" y="4175459"/>
                </a:lnTo>
                <a:lnTo>
                  <a:pt x="0" y="4175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829" t="-139" r="-8519" b="-669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9936" y="45288"/>
            <a:ext cx="15590520" cy="15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Personal Security - Harassment of Female Operators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299145"/>
            <a:ext cx="4777658" cy="29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8"/>
              </a:lnSpc>
              <a:spcBef>
                <a:spcPct val="0"/>
              </a:spcBef>
            </a:pPr>
            <a:r>
              <a:rPr lang="en-US" sz="2072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Forms of Harassment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12694" y="6112831"/>
            <a:ext cx="3337810" cy="20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3"/>
              </a:lnSpc>
              <a:spcBef>
                <a:spcPct val="0"/>
              </a:spcBef>
            </a:pPr>
            <a:r>
              <a:rPr lang="en-US" sz="1447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Action Taken by Sacco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12239" y="7832133"/>
            <a:ext cx="3337810" cy="20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3"/>
              </a:lnSpc>
              <a:spcBef>
                <a:spcPct val="0"/>
              </a:spcBef>
            </a:pPr>
            <a:r>
              <a:rPr lang="en-US" sz="1447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Action Taken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188" y="2155967"/>
            <a:ext cx="6655149" cy="4416778"/>
          </a:xfrm>
          <a:custGeom>
            <a:avLst/>
            <a:gdLst/>
            <a:ahLst/>
            <a:cxnLst/>
            <a:rect l="l" t="t" r="r" b="b"/>
            <a:pathLst>
              <a:path w="6655149" h="4416778">
                <a:moveTo>
                  <a:pt x="0" y="0"/>
                </a:moveTo>
                <a:lnTo>
                  <a:pt x="6655149" y="0"/>
                </a:lnTo>
                <a:lnTo>
                  <a:pt x="6655149" y="4416778"/>
                </a:lnTo>
                <a:lnTo>
                  <a:pt x="0" y="4416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48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21837" y="1245057"/>
            <a:ext cx="5101141" cy="3810722"/>
          </a:xfrm>
          <a:custGeom>
            <a:avLst/>
            <a:gdLst/>
            <a:ahLst/>
            <a:cxnLst/>
            <a:rect l="l" t="t" r="r" b="b"/>
            <a:pathLst>
              <a:path w="5101141" h="3810722">
                <a:moveTo>
                  <a:pt x="0" y="0"/>
                </a:moveTo>
                <a:lnTo>
                  <a:pt x="5101141" y="0"/>
                </a:lnTo>
                <a:lnTo>
                  <a:pt x="5101141" y="3810723"/>
                </a:lnTo>
                <a:lnTo>
                  <a:pt x="0" y="3810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46" r="-1597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69912" y="4364356"/>
            <a:ext cx="4561416" cy="4245236"/>
          </a:xfrm>
          <a:custGeom>
            <a:avLst/>
            <a:gdLst/>
            <a:ahLst/>
            <a:cxnLst/>
            <a:rect l="l" t="t" r="r" b="b"/>
            <a:pathLst>
              <a:path w="4561416" h="4245236">
                <a:moveTo>
                  <a:pt x="0" y="0"/>
                </a:moveTo>
                <a:lnTo>
                  <a:pt x="4561417" y="0"/>
                </a:lnTo>
                <a:lnTo>
                  <a:pt x="4561417" y="4245235"/>
                </a:lnTo>
                <a:lnTo>
                  <a:pt x="0" y="4245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786" r="-35642" b="-710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9936" y="426288"/>
            <a:ext cx="15590520" cy="81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Labour Force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631654"/>
            <a:ext cx="6460985" cy="29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8"/>
              </a:lnSpc>
              <a:spcBef>
                <a:spcPct val="0"/>
              </a:spcBef>
            </a:pPr>
            <a:r>
              <a:rPr lang="en-US" sz="2072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Staff Composition Disaggregated by Gender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32480" y="984915"/>
            <a:ext cx="5460495" cy="26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1"/>
              </a:lnSpc>
              <a:spcBef>
                <a:spcPct val="0"/>
              </a:spcBef>
            </a:pPr>
            <a:r>
              <a:rPr lang="en-US" sz="1751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Operator Working Hours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92975" y="3922078"/>
            <a:ext cx="5460495" cy="26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1"/>
              </a:lnSpc>
              <a:spcBef>
                <a:spcPct val="0"/>
              </a:spcBef>
            </a:pPr>
            <a:r>
              <a:rPr lang="en-US" sz="1751">
                <a:solidFill>
                  <a:srgbClr val="004AAD"/>
                </a:solidFill>
                <a:latin typeface="Arimo"/>
                <a:ea typeface="Arimo"/>
                <a:cs typeface="Arimo"/>
                <a:sym typeface="Arimo"/>
              </a:rPr>
              <a:t>Job Satisfaction in Public Transport Industry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9936" y="1695937"/>
            <a:ext cx="5414427" cy="3906256"/>
          </a:xfrm>
          <a:custGeom>
            <a:avLst/>
            <a:gdLst/>
            <a:ahLst/>
            <a:cxnLst/>
            <a:rect l="l" t="t" r="r" b="b"/>
            <a:pathLst>
              <a:path w="5414427" h="3906256">
                <a:moveTo>
                  <a:pt x="0" y="0"/>
                </a:moveTo>
                <a:lnTo>
                  <a:pt x="5414427" y="0"/>
                </a:lnTo>
                <a:lnTo>
                  <a:pt x="5414427" y="3906256"/>
                </a:lnTo>
                <a:lnTo>
                  <a:pt x="0" y="3906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45048" y="531667"/>
            <a:ext cx="8488296" cy="2026581"/>
          </a:xfrm>
          <a:custGeom>
            <a:avLst/>
            <a:gdLst/>
            <a:ahLst/>
            <a:cxnLst/>
            <a:rect l="l" t="t" r="r" b="b"/>
            <a:pathLst>
              <a:path w="8488296" h="2026581">
                <a:moveTo>
                  <a:pt x="0" y="0"/>
                </a:moveTo>
                <a:lnTo>
                  <a:pt x="8488295" y="0"/>
                </a:lnTo>
                <a:lnTo>
                  <a:pt x="8488295" y="2026580"/>
                </a:lnTo>
                <a:lnTo>
                  <a:pt x="0" y="2026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89063" y="6330271"/>
            <a:ext cx="7944281" cy="2020033"/>
          </a:xfrm>
          <a:custGeom>
            <a:avLst/>
            <a:gdLst/>
            <a:ahLst/>
            <a:cxnLst/>
            <a:rect l="l" t="t" r="r" b="b"/>
            <a:pathLst>
              <a:path w="7944281" h="2020033">
                <a:moveTo>
                  <a:pt x="0" y="0"/>
                </a:moveTo>
                <a:lnTo>
                  <a:pt x="7944280" y="0"/>
                </a:lnTo>
                <a:lnTo>
                  <a:pt x="7944280" y="2020033"/>
                </a:lnTo>
                <a:lnTo>
                  <a:pt x="0" y="20200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143" b="-81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6535" y="3191765"/>
            <a:ext cx="6805055" cy="2227790"/>
          </a:xfrm>
          <a:custGeom>
            <a:avLst/>
            <a:gdLst/>
            <a:ahLst/>
            <a:cxnLst/>
            <a:rect l="l" t="t" r="r" b="b"/>
            <a:pathLst>
              <a:path w="6805055" h="2227790">
                <a:moveTo>
                  <a:pt x="0" y="0"/>
                </a:moveTo>
                <a:lnTo>
                  <a:pt x="6805055" y="0"/>
                </a:lnTo>
                <a:lnTo>
                  <a:pt x="6805055" y="2227790"/>
                </a:lnTo>
                <a:lnTo>
                  <a:pt x="0" y="2227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9936" y="426288"/>
            <a:ext cx="15590520" cy="81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Challenges of VRU’s in PT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5872098"/>
            <a:ext cx="9120772" cy="275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Lack of universal accessibility for PWDs</a:t>
            </a:r>
          </a:p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Poor first and last mile connectivity</a:t>
            </a:r>
          </a:p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Overcrowding at terminals prompting PWDs to travel early morning and late evening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33750" y="1444336"/>
            <a:ext cx="4479172" cy="6938849"/>
          </a:xfrm>
          <a:custGeom>
            <a:avLst/>
            <a:gdLst/>
            <a:ahLst/>
            <a:cxnLst/>
            <a:rect l="l" t="t" r="r" b="b"/>
            <a:pathLst>
              <a:path w="4479172" h="6938849">
                <a:moveTo>
                  <a:pt x="0" y="0"/>
                </a:moveTo>
                <a:lnTo>
                  <a:pt x="4479172" y="0"/>
                </a:lnTo>
                <a:lnTo>
                  <a:pt x="4479172" y="6938849"/>
                </a:lnTo>
                <a:lnTo>
                  <a:pt x="0" y="693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7" t="-15274" r="-507" b="-227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9936" y="45288"/>
            <a:ext cx="15590520" cy="15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Opportunities for Women with Introduction of BRT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38528" y="1263361"/>
            <a:ext cx="9120772" cy="762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Frequent Services will shorten trip time</a:t>
            </a:r>
          </a:p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Universally accessible infrastructure making boarding and alighting easier</a:t>
            </a:r>
          </a:p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Direct Services for BRT would improve las mile accessibility</a:t>
            </a:r>
          </a:p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Improved first and last mile connectivity through pedestrian walkways</a:t>
            </a:r>
          </a:p>
          <a:p>
            <a:pPr marL="703360" lvl="1" indent="-351680" algn="just">
              <a:lnSpc>
                <a:spcPts val="5538"/>
              </a:lnSpc>
              <a:buFont typeface="Arial"/>
              <a:buChar char="•"/>
            </a:pPr>
            <a:r>
              <a:rPr lang="en-US" sz="32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Improved working conditions lead to increased employment opportunities for women in the sector</a:t>
            </a:r>
          </a:p>
          <a:p>
            <a:pPr algn="just">
              <a:lnSpc>
                <a:spcPts val="5538"/>
              </a:lnSpc>
            </a:pPr>
            <a:endParaRPr lang="en-US" sz="3257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6501" y="552983"/>
            <a:ext cx="7093466" cy="4663169"/>
            <a:chOff x="0" y="0"/>
            <a:chExt cx="9457954" cy="621755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308" b="3308"/>
            <a:stretch>
              <a:fillRect/>
            </a:stretch>
          </p:blipFill>
          <p:spPr>
            <a:xfrm>
              <a:off x="0" y="0"/>
              <a:ext cx="9457954" cy="6217559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276501" y="5601691"/>
            <a:ext cx="7093466" cy="232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2"/>
              </a:lnSpc>
            </a:pPr>
            <a:r>
              <a:rPr lang="en-US" sz="2653" spc="429">
                <a:solidFill>
                  <a:srgbClr val="FFDE59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 transport system designed for the most vulnerable members of the community benefits everyone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7901741" y="552983"/>
            <a:ext cx="0" cy="661170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537843" y="819683"/>
            <a:ext cx="7896986" cy="98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4"/>
              </a:lnSpc>
            </a:pPr>
            <a:r>
              <a:rPr lang="en-US" sz="8237" b="1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Let's Connect</a:t>
            </a:r>
          </a:p>
        </p:txBody>
      </p:sp>
      <p:sp>
        <p:nvSpPr>
          <p:cNvPr id="8" name="Freeform 8"/>
          <p:cNvSpPr/>
          <p:nvPr/>
        </p:nvSpPr>
        <p:spPr>
          <a:xfrm>
            <a:off x="8537843" y="5576040"/>
            <a:ext cx="774558" cy="774558"/>
          </a:xfrm>
          <a:custGeom>
            <a:avLst/>
            <a:gdLst/>
            <a:ahLst/>
            <a:cxnLst/>
            <a:rect l="l" t="t" r="r" b="b"/>
            <a:pathLst>
              <a:path w="774558" h="774558">
                <a:moveTo>
                  <a:pt x="0" y="0"/>
                </a:moveTo>
                <a:lnTo>
                  <a:pt x="774557" y="0"/>
                </a:lnTo>
                <a:lnTo>
                  <a:pt x="774557" y="774557"/>
                </a:lnTo>
                <a:lnTo>
                  <a:pt x="0" y="774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37843" y="4260524"/>
            <a:ext cx="738847" cy="738847"/>
          </a:xfrm>
          <a:custGeom>
            <a:avLst/>
            <a:gdLst/>
            <a:ahLst/>
            <a:cxnLst/>
            <a:rect l="l" t="t" r="r" b="b"/>
            <a:pathLst>
              <a:path w="738847" h="738847">
                <a:moveTo>
                  <a:pt x="0" y="0"/>
                </a:moveTo>
                <a:lnTo>
                  <a:pt x="738847" y="0"/>
                </a:lnTo>
                <a:lnTo>
                  <a:pt x="738847" y="738847"/>
                </a:lnTo>
                <a:lnTo>
                  <a:pt x="0" y="738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35141" y="2616227"/>
            <a:ext cx="944251" cy="987072"/>
          </a:xfrm>
          <a:custGeom>
            <a:avLst/>
            <a:gdLst/>
            <a:ahLst/>
            <a:cxnLst/>
            <a:rect l="l" t="t" r="r" b="b"/>
            <a:pathLst>
              <a:path w="944251" h="987072">
                <a:moveTo>
                  <a:pt x="0" y="0"/>
                </a:moveTo>
                <a:lnTo>
                  <a:pt x="944251" y="0"/>
                </a:lnTo>
                <a:lnTo>
                  <a:pt x="944251" y="987072"/>
                </a:lnTo>
                <a:lnTo>
                  <a:pt x="0" y="987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771792" y="4345037"/>
            <a:ext cx="5094597" cy="41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r>
              <a:rPr lang="en-US" sz="2745" b="1" spc="2">
                <a:solidFill>
                  <a:srgbClr val="FFDE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Abigail Muigai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71792" y="5754091"/>
            <a:ext cx="5433044" cy="41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r>
              <a:rPr lang="en-US" sz="2745" b="1" spc="2">
                <a:solidFill>
                  <a:srgbClr val="FFDE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abigailmuigai@gmail.com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1792" y="2900536"/>
            <a:ext cx="5094597" cy="41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4"/>
              </a:lnSpc>
            </a:pPr>
            <a:r>
              <a:rPr lang="en-US" sz="2745" b="1" spc="2">
                <a:solidFill>
                  <a:srgbClr val="FFDE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www.namata.go.ke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5560" y="4395931"/>
            <a:ext cx="4166584" cy="1975535"/>
          </a:xfrm>
          <a:custGeom>
            <a:avLst/>
            <a:gdLst/>
            <a:ahLst/>
            <a:cxnLst/>
            <a:rect l="l" t="t" r="r" b="b"/>
            <a:pathLst>
              <a:path w="4166584" h="1975535">
                <a:moveTo>
                  <a:pt x="0" y="0"/>
                </a:moveTo>
                <a:lnTo>
                  <a:pt x="4166584" y="0"/>
                </a:lnTo>
                <a:lnTo>
                  <a:pt x="4166584" y="1975535"/>
                </a:lnTo>
                <a:lnTo>
                  <a:pt x="0" y="197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34" b="-32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11310" y="3420822"/>
            <a:ext cx="4650624" cy="1269743"/>
          </a:xfrm>
          <a:custGeom>
            <a:avLst/>
            <a:gdLst/>
            <a:ahLst/>
            <a:cxnLst/>
            <a:rect l="l" t="t" r="r" b="b"/>
            <a:pathLst>
              <a:path w="4650624" h="1269743">
                <a:moveTo>
                  <a:pt x="0" y="0"/>
                </a:moveTo>
                <a:lnTo>
                  <a:pt x="4650624" y="0"/>
                </a:lnTo>
                <a:lnTo>
                  <a:pt x="4650624" y="1269742"/>
                </a:lnTo>
                <a:lnTo>
                  <a:pt x="0" y="126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00174" y="4690564"/>
            <a:ext cx="4015779" cy="1386269"/>
          </a:xfrm>
          <a:custGeom>
            <a:avLst/>
            <a:gdLst/>
            <a:ahLst/>
            <a:cxnLst/>
            <a:rect l="l" t="t" r="r" b="b"/>
            <a:pathLst>
              <a:path w="4015779" h="1386269">
                <a:moveTo>
                  <a:pt x="0" y="0"/>
                </a:moveTo>
                <a:lnTo>
                  <a:pt x="4015779" y="0"/>
                </a:lnTo>
                <a:lnTo>
                  <a:pt x="4015779" y="1386269"/>
                </a:lnTo>
                <a:lnTo>
                  <a:pt x="0" y="1386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5707" y="5143500"/>
            <a:ext cx="5857607" cy="1549116"/>
          </a:xfrm>
          <a:custGeom>
            <a:avLst/>
            <a:gdLst/>
            <a:ahLst/>
            <a:cxnLst/>
            <a:rect l="l" t="t" r="r" b="b"/>
            <a:pathLst>
              <a:path w="5857607" h="1549116">
                <a:moveTo>
                  <a:pt x="0" y="0"/>
                </a:moveTo>
                <a:lnTo>
                  <a:pt x="5857607" y="0"/>
                </a:lnTo>
                <a:lnTo>
                  <a:pt x="5857607" y="1549116"/>
                </a:lnTo>
                <a:lnTo>
                  <a:pt x="0" y="1549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283" t="-74101" r="-12283" b="-812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51929" y="6844150"/>
            <a:ext cx="4369388" cy="1764560"/>
          </a:xfrm>
          <a:custGeom>
            <a:avLst/>
            <a:gdLst/>
            <a:ahLst/>
            <a:cxnLst/>
            <a:rect l="l" t="t" r="r" b="b"/>
            <a:pathLst>
              <a:path w="4369388" h="1764560">
                <a:moveTo>
                  <a:pt x="0" y="0"/>
                </a:moveTo>
                <a:lnTo>
                  <a:pt x="4369387" y="0"/>
                </a:lnTo>
                <a:lnTo>
                  <a:pt x="4369387" y="1764561"/>
                </a:lnTo>
                <a:lnTo>
                  <a:pt x="0" y="1764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7247" y="366281"/>
            <a:ext cx="15590520" cy="277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6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Transformative Urban Mobility Initiative - TUMI Phase II Electric Bus Mission</a:t>
            </a:r>
            <a:r>
              <a:rPr lang="en-US" sz="6600">
                <a:solidFill>
                  <a:srgbClr val="163E6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Graphical user interface  Description automatically generated"/>
          <p:cNvSpPr/>
          <p:nvPr/>
        </p:nvSpPr>
        <p:spPr>
          <a:xfrm>
            <a:off x="320993" y="1682601"/>
            <a:ext cx="867230" cy="979201"/>
          </a:xfrm>
          <a:custGeom>
            <a:avLst/>
            <a:gdLst/>
            <a:ahLst/>
            <a:cxnLst/>
            <a:rect l="l" t="t" r="r" b="b"/>
            <a:pathLst>
              <a:path w="867230" h="979201">
                <a:moveTo>
                  <a:pt x="0" y="0"/>
                </a:moveTo>
                <a:lnTo>
                  <a:pt x="867230" y="0"/>
                </a:lnTo>
                <a:lnTo>
                  <a:pt x="867230" y="979201"/>
                </a:lnTo>
                <a:lnTo>
                  <a:pt x="0" y="979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08" r="-65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993" y="3109477"/>
            <a:ext cx="867230" cy="820353"/>
          </a:xfrm>
          <a:custGeom>
            <a:avLst/>
            <a:gdLst/>
            <a:ahLst/>
            <a:cxnLst/>
            <a:rect l="l" t="t" r="r" b="b"/>
            <a:pathLst>
              <a:path w="867230" h="820353">
                <a:moveTo>
                  <a:pt x="0" y="0"/>
                </a:moveTo>
                <a:lnTo>
                  <a:pt x="867230" y="0"/>
                </a:lnTo>
                <a:lnTo>
                  <a:pt x="867230" y="820353"/>
                </a:lnTo>
                <a:lnTo>
                  <a:pt x="0" y="820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0993" y="4465912"/>
            <a:ext cx="867230" cy="832072"/>
          </a:xfrm>
          <a:custGeom>
            <a:avLst/>
            <a:gdLst/>
            <a:ahLst/>
            <a:cxnLst/>
            <a:rect l="l" t="t" r="r" b="b"/>
            <a:pathLst>
              <a:path w="867230" h="832072">
                <a:moveTo>
                  <a:pt x="0" y="0"/>
                </a:moveTo>
                <a:lnTo>
                  <a:pt x="867230" y="0"/>
                </a:lnTo>
                <a:lnTo>
                  <a:pt x="867230" y="832072"/>
                </a:lnTo>
                <a:lnTo>
                  <a:pt x="0" y="832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993" y="5834067"/>
            <a:ext cx="867230" cy="798765"/>
          </a:xfrm>
          <a:custGeom>
            <a:avLst/>
            <a:gdLst/>
            <a:ahLst/>
            <a:cxnLst/>
            <a:rect l="l" t="t" r="r" b="b"/>
            <a:pathLst>
              <a:path w="867230" h="798765">
                <a:moveTo>
                  <a:pt x="0" y="0"/>
                </a:moveTo>
                <a:lnTo>
                  <a:pt x="867230" y="0"/>
                </a:lnTo>
                <a:lnTo>
                  <a:pt x="867230" y="798764"/>
                </a:lnTo>
                <a:lnTo>
                  <a:pt x="0" y="798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0993" y="7261481"/>
            <a:ext cx="867230" cy="798765"/>
          </a:xfrm>
          <a:custGeom>
            <a:avLst/>
            <a:gdLst/>
            <a:ahLst/>
            <a:cxnLst/>
            <a:rect l="l" t="t" r="r" b="b"/>
            <a:pathLst>
              <a:path w="867230" h="798765">
                <a:moveTo>
                  <a:pt x="0" y="0"/>
                </a:moveTo>
                <a:lnTo>
                  <a:pt x="867230" y="0"/>
                </a:lnTo>
                <a:lnTo>
                  <a:pt x="867230" y="798765"/>
                </a:lnTo>
                <a:lnTo>
                  <a:pt x="0" y="798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8626" y="1528884"/>
            <a:ext cx="9519819" cy="6604375"/>
          </a:xfrm>
          <a:custGeom>
            <a:avLst/>
            <a:gdLst/>
            <a:ahLst/>
            <a:cxnLst/>
            <a:rect l="l" t="t" r="r" b="b"/>
            <a:pathLst>
              <a:path w="9519819" h="6604375">
                <a:moveTo>
                  <a:pt x="0" y="0"/>
                </a:moveTo>
                <a:lnTo>
                  <a:pt x="9519819" y="0"/>
                </a:lnTo>
                <a:lnTo>
                  <a:pt x="9519819" y="6604374"/>
                </a:lnTo>
                <a:lnTo>
                  <a:pt x="0" y="6604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0993" y="315192"/>
            <a:ext cx="15590520" cy="96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Nairobi BRT Network</a:t>
            </a:r>
            <a:r>
              <a:rPr lang="en-US" sz="6600">
                <a:solidFill>
                  <a:srgbClr val="163E6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7129" y="1701651"/>
            <a:ext cx="5880466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Line 1: </a:t>
            </a: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Preliminary designs completed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4002" y="3127472"/>
            <a:ext cx="5963594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Line 2: </a:t>
            </a: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Construction ongoing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4002" y="4388113"/>
            <a:ext cx="5343833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Line 3: </a:t>
            </a: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Detailed designs completed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7129" y="5739614"/>
            <a:ext cx="5260706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Line 4: </a:t>
            </a: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Detailed designs ongoing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7129" y="7126538"/>
            <a:ext cx="5880466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Line 5: </a:t>
            </a: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Detailed designs completed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993" y="1282551"/>
            <a:ext cx="7304455" cy="4547023"/>
          </a:xfrm>
          <a:custGeom>
            <a:avLst/>
            <a:gdLst/>
            <a:ahLst/>
            <a:cxnLst/>
            <a:rect l="l" t="t" r="r" b="b"/>
            <a:pathLst>
              <a:path w="7304455" h="4547023">
                <a:moveTo>
                  <a:pt x="0" y="0"/>
                </a:moveTo>
                <a:lnTo>
                  <a:pt x="7304454" y="0"/>
                </a:lnTo>
                <a:lnTo>
                  <a:pt x="7304454" y="4547023"/>
                </a:lnTo>
                <a:lnTo>
                  <a:pt x="0" y="454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16253" y="1282551"/>
            <a:ext cx="1179782" cy="1214652"/>
          </a:xfrm>
          <a:custGeom>
            <a:avLst/>
            <a:gdLst/>
            <a:ahLst/>
            <a:cxnLst/>
            <a:rect l="l" t="t" r="r" b="b"/>
            <a:pathLst>
              <a:path w="1179782" h="1214652">
                <a:moveTo>
                  <a:pt x="0" y="0"/>
                </a:moveTo>
                <a:lnTo>
                  <a:pt x="1179781" y="0"/>
                </a:lnTo>
                <a:lnTo>
                  <a:pt x="1179781" y="1214652"/>
                </a:lnTo>
                <a:lnTo>
                  <a:pt x="0" y="1214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16253" y="3065950"/>
            <a:ext cx="1180039" cy="1289064"/>
          </a:xfrm>
          <a:custGeom>
            <a:avLst/>
            <a:gdLst/>
            <a:ahLst/>
            <a:cxnLst/>
            <a:rect l="l" t="t" r="r" b="b"/>
            <a:pathLst>
              <a:path w="1180039" h="1289064">
                <a:moveTo>
                  <a:pt x="0" y="0"/>
                </a:moveTo>
                <a:lnTo>
                  <a:pt x="1180039" y="0"/>
                </a:lnTo>
                <a:lnTo>
                  <a:pt x="1180039" y="1289065"/>
                </a:lnTo>
                <a:lnTo>
                  <a:pt x="0" y="1289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72307" y="5082143"/>
            <a:ext cx="1462305" cy="1760891"/>
          </a:xfrm>
          <a:custGeom>
            <a:avLst/>
            <a:gdLst/>
            <a:ahLst/>
            <a:cxnLst/>
            <a:rect l="l" t="t" r="r" b="b"/>
            <a:pathLst>
              <a:path w="1462305" h="1760891">
                <a:moveTo>
                  <a:pt x="0" y="0"/>
                </a:moveTo>
                <a:lnTo>
                  <a:pt x="1462305" y="0"/>
                </a:lnTo>
                <a:lnTo>
                  <a:pt x="1462305" y="1760891"/>
                </a:lnTo>
                <a:lnTo>
                  <a:pt x="0" y="1760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64170" y="1529496"/>
            <a:ext cx="1177717" cy="720763"/>
          </a:xfrm>
          <a:custGeom>
            <a:avLst/>
            <a:gdLst/>
            <a:ahLst/>
            <a:cxnLst/>
            <a:rect l="l" t="t" r="r" b="b"/>
            <a:pathLst>
              <a:path w="1177717" h="720763">
                <a:moveTo>
                  <a:pt x="0" y="0"/>
                </a:moveTo>
                <a:lnTo>
                  <a:pt x="1177717" y="0"/>
                </a:lnTo>
                <a:lnTo>
                  <a:pt x="1177717" y="720763"/>
                </a:lnTo>
                <a:lnTo>
                  <a:pt x="0" y="720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26829" y="3160285"/>
            <a:ext cx="1126392" cy="743637"/>
          </a:xfrm>
          <a:custGeom>
            <a:avLst/>
            <a:gdLst/>
            <a:ahLst/>
            <a:cxnLst/>
            <a:rect l="l" t="t" r="r" b="b"/>
            <a:pathLst>
              <a:path w="1126392" h="743637">
                <a:moveTo>
                  <a:pt x="0" y="0"/>
                </a:moveTo>
                <a:lnTo>
                  <a:pt x="1126392" y="0"/>
                </a:lnTo>
                <a:lnTo>
                  <a:pt x="1126392" y="743637"/>
                </a:lnTo>
                <a:lnTo>
                  <a:pt x="0" y="7436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0993" y="315192"/>
            <a:ext cx="15590520" cy="96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Core BRT Line 3 - Situational Survey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992" y="6092039"/>
            <a:ext cx="8975299" cy="25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8128" lvl="1" indent="-384064" algn="just">
              <a:lnSpc>
                <a:spcPts val="4980"/>
              </a:lnSpc>
              <a:buFont typeface="Arial"/>
              <a:buChar char="•"/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Length 12.5 km Hospitals - Dandora </a:t>
            </a:r>
          </a:p>
          <a:p>
            <a:pPr marL="768128" lvl="1" indent="-384064" algn="just">
              <a:lnSpc>
                <a:spcPts val="4980"/>
              </a:lnSpc>
              <a:buFont typeface="Arial"/>
              <a:buChar char="•"/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300,000 boardings per day</a:t>
            </a:r>
          </a:p>
          <a:p>
            <a:pPr marL="768128" lvl="1" indent="-384064" algn="just">
              <a:lnSpc>
                <a:spcPts val="4980"/>
              </a:lnSpc>
              <a:buFont typeface="Arial"/>
              <a:buChar char="•"/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Designed for 120- 18m buses</a:t>
            </a:r>
          </a:p>
          <a:p>
            <a:pPr marL="768128" lvl="1" indent="-384064" algn="just">
              <a:lnSpc>
                <a:spcPts val="4980"/>
              </a:lnSpc>
              <a:buFont typeface="Arial"/>
              <a:buChar char="•"/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Intent to finance EIB, EU, AFD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36870" y="1404851"/>
            <a:ext cx="2905165" cy="989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2"/>
              </a:lnSpc>
              <a:spcBef>
                <a:spcPct val="0"/>
              </a:spcBef>
            </a:pPr>
            <a:r>
              <a:rPr lang="en-US" sz="23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Physical assessment of existing transport facilities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39266" y="3085000"/>
            <a:ext cx="2905798" cy="13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3"/>
              </a:lnSpc>
              <a:spcBef>
                <a:spcPct val="0"/>
              </a:spcBef>
            </a:pPr>
            <a:r>
              <a:rPr lang="en-US" sz="23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On- and off- Board Gender  disaggregated Occupancy Counts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26829" y="5614693"/>
            <a:ext cx="3594575" cy="12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70"/>
              </a:lnSpc>
              <a:spcBef>
                <a:spcPct val="0"/>
              </a:spcBef>
            </a:pPr>
            <a:r>
              <a:rPr lang="en-US" sz="2936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Interviews on travel patterns and preferences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08803" y="1597743"/>
            <a:ext cx="2905165" cy="66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2"/>
              </a:lnSpc>
              <a:spcBef>
                <a:spcPct val="0"/>
              </a:spcBef>
            </a:pPr>
            <a:r>
              <a:rPr lang="en-US" sz="2372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Focus Group Discussions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10800" y="3328935"/>
            <a:ext cx="2905798" cy="34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3"/>
              </a:lnSpc>
              <a:spcBef>
                <a:spcPct val="0"/>
              </a:spcBef>
            </a:pPr>
            <a:r>
              <a:rPr lang="en-US" sz="237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Operator interviews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1146" y="1529981"/>
            <a:ext cx="6225709" cy="2977896"/>
          </a:xfrm>
          <a:custGeom>
            <a:avLst/>
            <a:gdLst/>
            <a:ahLst/>
            <a:cxnLst/>
            <a:rect l="l" t="t" r="r" b="b"/>
            <a:pathLst>
              <a:path w="6225709" h="2977896">
                <a:moveTo>
                  <a:pt x="0" y="0"/>
                </a:moveTo>
                <a:lnTo>
                  <a:pt x="6225708" y="0"/>
                </a:lnTo>
                <a:lnTo>
                  <a:pt x="6225708" y="2977896"/>
                </a:lnTo>
                <a:lnTo>
                  <a:pt x="0" y="2977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12" b="-16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993" y="1529981"/>
            <a:ext cx="5489208" cy="2977896"/>
          </a:xfrm>
          <a:custGeom>
            <a:avLst/>
            <a:gdLst/>
            <a:ahLst/>
            <a:cxnLst/>
            <a:rect l="l" t="t" r="r" b="b"/>
            <a:pathLst>
              <a:path w="5489208" h="2977896">
                <a:moveTo>
                  <a:pt x="0" y="0"/>
                </a:moveTo>
                <a:lnTo>
                  <a:pt x="5489208" y="0"/>
                </a:lnTo>
                <a:lnTo>
                  <a:pt x="5489208" y="2977896"/>
                </a:lnTo>
                <a:lnTo>
                  <a:pt x="0" y="297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75929" y="1529981"/>
            <a:ext cx="5796390" cy="2977896"/>
          </a:xfrm>
          <a:custGeom>
            <a:avLst/>
            <a:gdLst/>
            <a:ahLst/>
            <a:cxnLst/>
            <a:rect l="l" t="t" r="r" b="b"/>
            <a:pathLst>
              <a:path w="5796390" h="2977896">
                <a:moveTo>
                  <a:pt x="0" y="0"/>
                </a:moveTo>
                <a:lnTo>
                  <a:pt x="5796391" y="0"/>
                </a:lnTo>
                <a:lnTo>
                  <a:pt x="5796391" y="2977896"/>
                </a:lnTo>
                <a:lnTo>
                  <a:pt x="0" y="2977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993" y="5386388"/>
            <a:ext cx="5489208" cy="3131919"/>
          </a:xfrm>
          <a:custGeom>
            <a:avLst/>
            <a:gdLst/>
            <a:ahLst/>
            <a:cxnLst/>
            <a:rect l="l" t="t" r="r" b="b"/>
            <a:pathLst>
              <a:path w="5489208" h="3131919">
                <a:moveTo>
                  <a:pt x="0" y="0"/>
                </a:moveTo>
                <a:lnTo>
                  <a:pt x="5489208" y="0"/>
                </a:lnTo>
                <a:lnTo>
                  <a:pt x="5489208" y="3131918"/>
                </a:lnTo>
                <a:lnTo>
                  <a:pt x="0" y="313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418" t="-44397" r="-80495" b="-5987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63029" y="5386388"/>
            <a:ext cx="4710112" cy="3131919"/>
          </a:xfrm>
          <a:custGeom>
            <a:avLst/>
            <a:gdLst/>
            <a:ahLst/>
            <a:cxnLst/>
            <a:rect l="l" t="t" r="r" b="b"/>
            <a:pathLst>
              <a:path w="4710112" h="3131919">
                <a:moveTo>
                  <a:pt x="0" y="0"/>
                </a:moveTo>
                <a:lnTo>
                  <a:pt x="4710112" y="0"/>
                </a:lnTo>
                <a:lnTo>
                  <a:pt x="4710112" y="3131918"/>
                </a:lnTo>
                <a:lnTo>
                  <a:pt x="0" y="3131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02680" y="5899273"/>
            <a:ext cx="4284717" cy="2619033"/>
          </a:xfrm>
          <a:custGeom>
            <a:avLst/>
            <a:gdLst/>
            <a:ahLst/>
            <a:cxnLst/>
            <a:rect l="l" t="t" r="r" b="b"/>
            <a:pathLst>
              <a:path w="4284717" h="2619033">
                <a:moveTo>
                  <a:pt x="0" y="0"/>
                </a:moveTo>
                <a:lnTo>
                  <a:pt x="4284717" y="0"/>
                </a:lnTo>
                <a:lnTo>
                  <a:pt x="4284717" y="2619033"/>
                </a:lnTo>
                <a:lnTo>
                  <a:pt x="0" y="2619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0993" y="384724"/>
            <a:ext cx="15590520" cy="81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Frequency Occupancy &amp; Interviews Locations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993" y="4774577"/>
            <a:ext cx="5343833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Matatus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63029" y="4774577"/>
            <a:ext cx="5343833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Midi and large buses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731257" y="-4579733"/>
            <a:ext cx="5634778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Travel patterns and preferences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399B1-9D63-2F5E-86ED-F6C80B6E8A1B}"/>
              </a:ext>
            </a:extLst>
          </p:cNvPr>
          <p:cNvSpPr txBox="1"/>
          <p:nvPr/>
        </p:nvSpPr>
        <p:spPr>
          <a:xfrm>
            <a:off x="12475929" y="4709739"/>
            <a:ext cx="5634778" cy="100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Travel patterns and preferences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993" y="1692848"/>
            <a:ext cx="7308334" cy="6111594"/>
          </a:xfrm>
          <a:custGeom>
            <a:avLst/>
            <a:gdLst/>
            <a:ahLst/>
            <a:cxnLst/>
            <a:rect l="l" t="t" r="r" b="b"/>
            <a:pathLst>
              <a:path w="7308334" h="6111594">
                <a:moveTo>
                  <a:pt x="0" y="0"/>
                </a:moveTo>
                <a:lnTo>
                  <a:pt x="7308334" y="0"/>
                </a:lnTo>
                <a:lnTo>
                  <a:pt x="7308334" y="6111595"/>
                </a:lnTo>
                <a:lnTo>
                  <a:pt x="0" y="611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8116253" y="356149"/>
          <a:ext cx="9725892" cy="8207468"/>
        </p:xfrm>
        <a:graphic>
          <a:graphicData uri="http://schemas.openxmlformats.org/drawingml/2006/table">
            <a:tbl>
              <a:tblPr/>
              <a:tblGrid>
                <a:gridCol w="3241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212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FDE59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SURVEY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FDE59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LOCATION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FFDE59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SAMPLE SIZE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717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On and off board gender disaggregated occupancy counts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10 locations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Observed matatus = 6,474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717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Interviews on travel patterns and preferences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5 locations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Female = 857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Male = 816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Total = 1,673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5157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Focus group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4 locations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60 pax (15 per location)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5157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Physical assessment of existing transport facilities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18 feeder roads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Approx. 50 km covered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9596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Operator Interviews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Line 3 terminals and stops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Female Operators: </a:t>
                      </a:r>
                      <a:endParaRPr lang="en-US" sz="1100"/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Drivers - 5 Nos, 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Conductors - 15 Nos</a:t>
                      </a:r>
                    </a:p>
                    <a:p>
                      <a:pPr algn="l">
                        <a:lnSpc>
                          <a:spcPts val="2099"/>
                        </a:lnSpc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Sacco Heads: 15 Saccos (Male and Female)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320993" y="384724"/>
            <a:ext cx="15590520" cy="81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Sample Size Achieved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993" y="2256098"/>
            <a:ext cx="4091150" cy="2792210"/>
          </a:xfrm>
          <a:custGeom>
            <a:avLst/>
            <a:gdLst/>
            <a:ahLst/>
            <a:cxnLst/>
            <a:rect l="l" t="t" r="r" b="b"/>
            <a:pathLst>
              <a:path w="4091150" h="2792210">
                <a:moveTo>
                  <a:pt x="0" y="0"/>
                </a:moveTo>
                <a:lnTo>
                  <a:pt x="4091150" y="0"/>
                </a:lnTo>
                <a:lnTo>
                  <a:pt x="4091150" y="2792210"/>
                </a:lnTo>
                <a:lnTo>
                  <a:pt x="0" y="2792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87713" y="2256098"/>
            <a:ext cx="4091150" cy="2792210"/>
          </a:xfrm>
          <a:custGeom>
            <a:avLst/>
            <a:gdLst/>
            <a:ahLst/>
            <a:cxnLst/>
            <a:rect l="l" t="t" r="r" b="b"/>
            <a:pathLst>
              <a:path w="4091150" h="2792210">
                <a:moveTo>
                  <a:pt x="0" y="0"/>
                </a:moveTo>
                <a:lnTo>
                  <a:pt x="4091151" y="0"/>
                </a:lnTo>
                <a:lnTo>
                  <a:pt x="4091151" y="2792210"/>
                </a:lnTo>
                <a:lnTo>
                  <a:pt x="0" y="2792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54185" y="2256098"/>
            <a:ext cx="4091150" cy="2792210"/>
          </a:xfrm>
          <a:custGeom>
            <a:avLst/>
            <a:gdLst/>
            <a:ahLst/>
            <a:cxnLst/>
            <a:rect l="l" t="t" r="r" b="b"/>
            <a:pathLst>
              <a:path w="4091150" h="2792210">
                <a:moveTo>
                  <a:pt x="0" y="0"/>
                </a:moveTo>
                <a:lnTo>
                  <a:pt x="4091150" y="0"/>
                </a:lnTo>
                <a:lnTo>
                  <a:pt x="4091150" y="2792210"/>
                </a:lnTo>
                <a:lnTo>
                  <a:pt x="0" y="279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5428" y="5720082"/>
            <a:ext cx="4091150" cy="2792210"/>
          </a:xfrm>
          <a:custGeom>
            <a:avLst/>
            <a:gdLst/>
            <a:ahLst/>
            <a:cxnLst/>
            <a:rect l="l" t="t" r="r" b="b"/>
            <a:pathLst>
              <a:path w="4091150" h="2792210">
                <a:moveTo>
                  <a:pt x="0" y="0"/>
                </a:moveTo>
                <a:lnTo>
                  <a:pt x="4091150" y="0"/>
                </a:lnTo>
                <a:lnTo>
                  <a:pt x="4091150" y="2792210"/>
                </a:lnTo>
                <a:lnTo>
                  <a:pt x="0" y="2792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32149" y="5719912"/>
            <a:ext cx="4091400" cy="2792380"/>
          </a:xfrm>
          <a:custGeom>
            <a:avLst/>
            <a:gdLst/>
            <a:ahLst/>
            <a:cxnLst/>
            <a:rect l="l" t="t" r="r" b="b"/>
            <a:pathLst>
              <a:path w="4091400" h="2792380">
                <a:moveTo>
                  <a:pt x="0" y="0"/>
                </a:moveTo>
                <a:lnTo>
                  <a:pt x="4091399" y="0"/>
                </a:lnTo>
                <a:lnTo>
                  <a:pt x="4091399" y="2792380"/>
                </a:lnTo>
                <a:lnTo>
                  <a:pt x="0" y="27923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98620" y="5719912"/>
            <a:ext cx="4091150" cy="2792210"/>
          </a:xfrm>
          <a:custGeom>
            <a:avLst/>
            <a:gdLst/>
            <a:ahLst/>
            <a:cxnLst/>
            <a:rect l="l" t="t" r="r" b="b"/>
            <a:pathLst>
              <a:path w="4091150" h="2792210">
                <a:moveTo>
                  <a:pt x="0" y="0"/>
                </a:moveTo>
                <a:lnTo>
                  <a:pt x="4091150" y="0"/>
                </a:lnTo>
                <a:lnTo>
                  <a:pt x="4091150" y="2792210"/>
                </a:lnTo>
                <a:lnTo>
                  <a:pt x="0" y="27922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65225" y="3692163"/>
            <a:ext cx="4057347" cy="2769140"/>
          </a:xfrm>
          <a:custGeom>
            <a:avLst/>
            <a:gdLst/>
            <a:ahLst/>
            <a:cxnLst/>
            <a:rect l="l" t="t" r="r" b="b"/>
            <a:pathLst>
              <a:path w="4057347" h="2769140">
                <a:moveTo>
                  <a:pt x="0" y="0"/>
                </a:moveTo>
                <a:lnTo>
                  <a:pt x="4057347" y="0"/>
                </a:lnTo>
                <a:lnTo>
                  <a:pt x="4057347" y="2769140"/>
                </a:lnTo>
                <a:lnTo>
                  <a:pt x="0" y="2769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62922" y="4616606"/>
            <a:ext cx="2511796" cy="2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6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CBRTL3 + Feeder roads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35707" y="4616606"/>
            <a:ext cx="2511796" cy="2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6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Footpaths with clear width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21497" y="4619788"/>
            <a:ext cx="2714029" cy="2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5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Footpaths Surface condition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7357" y="8071370"/>
            <a:ext cx="2511796" cy="2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6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Presence of illegal parking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80142" y="8071370"/>
            <a:ext cx="2511796" cy="2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6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Vending Encroachment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25036" y="7944462"/>
            <a:ext cx="2511796" cy="2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6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Cycle track presence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76204" y="6012072"/>
            <a:ext cx="2054596" cy="2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6"/>
              </a:lnSpc>
              <a:spcBef>
                <a:spcPct val="0"/>
              </a:spcBef>
            </a:pPr>
            <a:r>
              <a:rPr lang="en-US" sz="167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Street light presence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0993" y="377797"/>
            <a:ext cx="15590520" cy="15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Infrastructure Condition on CBRT Line 3 Corridor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0992" y="1992109"/>
            <a:ext cx="7676586" cy="4337271"/>
          </a:xfrm>
          <a:custGeom>
            <a:avLst/>
            <a:gdLst/>
            <a:ahLst/>
            <a:cxnLst/>
            <a:rect l="l" t="t" r="r" b="b"/>
            <a:pathLst>
              <a:path w="7676586" h="4337271">
                <a:moveTo>
                  <a:pt x="0" y="0"/>
                </a:moveTo>
                <a:lnTo>
                  <a:pt x="7676587" y="0"/>
                </a:lnTo>
                <a:lnTo>
                  <a:pt x="7676587" y="4337271"/>
                </a:lnTo>
                <a:lnTo>
                  <a:pt x="0" y="4337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72198" y="2218725"/>
            <a:ext cx="7624138" cy="4110656"/>
          </a:xfrm>
          <a:custGeom>
            <a:avLst/>
            <a:gdLst/>
            <a:ahLst/>
            <a:cxnLst/>
            <a:rect l="l" t="t" r="r" b="b"/>
            <a:pathLst>
              <a:path w="7624138" h="4110656">
                <a:moveTo>
                  <a:pt x="0" y="0"/>
                </a:moveTo>
                <a:lnTo>
                  <a:pt x="7624138" y="0"/>
                </a:lnTo>
                <a:lnTo>
                  <a:pt x="7624138" y="4110655"/>
                </a:lnTo>
                <a:lnTo>
                  <a:pt x="0" y="411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80" b="-228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0993" y="758797"/>
            <a:ext cx="15590520" cy="81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Gender Composition of Passengers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43100" y="6499467"/>
            <a:ext cx="3203306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Matatus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77829" y="6499467"/>
            <a:ext cx="5343833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Midi and large buses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43218" y="1298698"/>
            <a:ext cx="3912293" cy="4584311"/>
          </a:xfrm>
          <a:custGeom>
            <a:avLst/>
            <a:gdLst/>
            <a:ahLst/>
            <a:cxnLst/>
            <a:rect l="l" t="t" r="r" b="b"/>
            <a:pathLst>
              <a:path w="3912293" h="4584311">
                <a:moveTo>
                  <a:pt x="0" y="0"/>
                </a:moveTo>
                <a:lnTo>
                  <a:pt x="3912292" y="0"/>
                </a:lnTo>
                <a:lnTo>
                  <a:pt x="3912292" y="4584311"/>
                </a:lnTo>
                <a:lnTo>
                  <a:pt x="0" y="4584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8" r="-40195" b="-182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07346" y="1298698"/>
            <a:ext cx="4713518" cy="4917220"/>
          </a:xfrm>
          <a:custGeom>
            <a:avLst/>
            <a:gdLst/>
            <a:ahLst/>
            <a:cxnLst/>
            <a:rect l="l" t="t" r="r" b="b"/>
            <a:pathLst>
              <a:path w="4713518" h="4917220">
                <a:moveTo>
                  <a:pt x="0" y="0"/>
                </a:moveTo>
                <a:lnTo>
                  <a:pt x="4713518" y="0"/>
                </a:lnTo>
                <a:lnTo>
                  <a:pt x="4713518" y="4917220"/>
                </a:lnTo>
                <a:lnTo>
                  <a:pt x="0" y="4917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273" r="-99711" b="-2755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21452" y="6215918"/>
            <a:ext cx="6609537" cy="1461286"/>
          </a:xfrm>
          <a:custGeom>
            <a:avLst/>
            <a:gdLst/>
            <a:ahLst/>
            <a:cxnLst/>
            <a:rect l="l" t="t" r="r" b="b"/>
            <a:pathLst>
              <a:path w="6609537" h="1461286">
                <a:moveTo>
                  <a:pt x="0" y="0"/>
                </a:moveTo>
                <a:lnTo>
                  <a:pt x="6609537" y="0"/>
                </a:lnTo>
                <a:lnTo>
                  <a:pt x="6609537" y="1461286"/>
                </a:lnTo>
                <a:lnTo>
                  <a:pt x="0" y="1461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509" t="-385889" r="-4729"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10060825" y="488704"/>
            <a:ext cx="0" cy="8231123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1330386"/>
            <a:ext cx="9607346" cy="4008938"/>
          </a:xfrm>
          <a:custGeom>
            <a:avLst/>
            <a:gdLst/>
            <a:ahLst/>
            <a:cxnLst/>
            <a:rect l="l" t="t" r="r" b="b"/>
            <a:pathLst>
              <a:path w="9607346" h="4008938">
                <a:moveTo>
                  <a:pt x="0" y="0"/>
                </a:moveTo>
                <a:lnTo>
                  <a:pt x="9607346" y="0"/>
                </a:lnTo>
                <a:lnTo>
                  <a:pt x="9607346" y="4008939"/>
                </a:lnTo>
                <a:lnTo>
                  <a:pt x="0" y="4008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29" b="-2808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5641011"/>
            <a:ext cx="4367730" cy="730643"/>
          </a:xfrm>
          <a:custGeom>
            <a:avLst/>
            <a:gdLst/>
            <a:ahLst/>
            <a:cxnLst/>
            <a:rect l="l" t="t" r="r" b="b"/>
            <a:pathLst>
              <a:path w="4367730" h="730643">
                <a:moveTo>
                  <a:pt x="0" y="0"/>
                </a:moveTo>
                <a:lnTo>
                  <a:pt x="4367730" y="0"/>
                </a:lnTo>
                <a:lnTo>
                  <a:pt x="4367730" y="730643"/>
                </a:lnTo>
                <a:lnTo>
                  <a:pt x="0" y="73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64401" r="-158744" b="-7084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6371654"/>
            <a:ext cx="7207241" cy="972174"/>
          </a:xfrm>
          <a:custGeom>
            <a:avLst/>
            <a:gdLst/>
            <a:ahLst/>
            <a:cxnLst/>
            <a:rect l="l" t="t" r="r" b="b"/>
            <a:pathLst>
              <a:path w="7207241" h="972174">
                <a:moveTo>
                  <a:pt x="0" y="0"/>
                </a:moveTo>
                <a:lnTo>
                  <a:pt x="7207241" y="0"/>
                </a:lnTo>
                <a:lnTo>
                  <a:pt x="7207241" y="972175"/>
                </a:lnTo>
                <a:lnTo>
                  <a:pt x="0" y="972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9564" t="-483723" b="-5506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19645" y="507754"/>
            <a:ext cx="5655560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Trip Purpose by Gender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97229" y="444377"/>
            <a:ext cx="6528397" cy="52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2"/>
              </a:lnSpc>
              <a:spcBef>
                <a:spcPct val="0"/>
              </a:spcBef>
            </a:pPr>
            <a:r>
              <a:rPr lang="en-US" sz="3557" b="1">
                <a:solidFill>
                  <a:srgbClr val="004AAD"/>
                </a:solidFill>
                <a:latin typeface="Arimo Bold"/>
                <a:ea typeface="Arimo Bold"/>
                <a:cs typeface="Arimo Bold"/>
                <a:sym typeface="Arimo Bold"/>
              </a:rPr>
              <a:t>Work Status of Respondents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ae3c9d-d3b7-44be-8a46-d60c11f52b85" xsi:nil="true"/>
    <lcf76f155ced4ddcb4097134ff3c332f xmlns="e95a24d1-8203-4c56-b298-f21b08dd05e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134E218EB90E45B14E3FAA8FCBBE78" ma:contentTypeVersion="15" ma:contentTypeDescription="Create a new document." ma:contentTypeScope="" ma:versionID="8b99ba0683b2f9c197ae60fa84678100">
  <xsd:schema xmlns:xsd="http://www.w3.org/2001/XMLSchema" xmlns:xs="http://www.w3.org/2001/XMLSchema" xmlns:p="http://schemas.microsoft.com/office/2006/metadata/properties" xmlns:ns2="e95a24d1-8203-4c56-b298-f21b08dd05e6" xmlns:ns3="0f72ee42-ff35-41dc-81eb-308680def7b2" xmlns:ns4="4eae3c9d-d3b7-44be-8a46-d60c11f52b85" targetNamespace="http://schemas.microsoft.com/office/2006/metadata/properties" ma:root="true" ma:fieldsID="169892f7a058ef9b2534bf76e74624fd" ns2:_="" ns3:_="" ns4:_="">
    <xsd:import namespace="e95a24d1-8203-4c56-b298-f21b08dd05e6"/>
    <xsd:import namespace="0f72ee42-ff35-41dc-81eb-308680def7b2"/>
    <xsd:import namespace="4eae3c9d-d3b7-44be-8a46-d60c11f52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a24d1-8203-4c56-b298-f21b08dd05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c5786fa-5b08-406d-90e1-5a6863472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2ee42-ff35-41dc-81eb-308680def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e3c9d-d3b7-44be-8a46-d60c11f52b8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95E1691-3333-409E-A58A-1BD3E73A8703}" ma:internalName="TaxCatchAll" ma:showField="CatchAllData" ma:web="{0f72ee42-ff35-41dc-81eb-308680def7b2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7AF7E-0401-411F-88D0-072F82A77CAB}">
  <ds:schemaRefs>
    <ds:schemaRef ds:uri="http://schemas.microsoft.com/office/2006/metadata/properties"/>
    <ds:schemaRef ds:uri="http://schemas.microsoft.com/office/infopath/2007/PartnerControls"/>
    <ds:schemaRef ds:uri="4eae3c9d-d3b7-44be-8a46-d60c11f52b85"/>
    <ds:schemaRef ds:uri="e95a24d1-8203-4c56-b298-f21b08dd05e6"/>
  </ds:schemaRefs>
</ds:datastoreItem>
</file>

<file path=customXml/itemProps2.xml><?xml version="1.0" encoding="utf-8"?>
<ds:datastoreItem xmlns:ds="http://schemas.openxmlformats.org/officeDocument/2006/customXml" ds:itemID="{592D5F3A-A7BD-42EC-AC04-C9B295980F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E3C97F-D9C1-4E99-9DB8-30D19ABC9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a24d1-8203-4c56-b298-f21b08dd05e6"/>
    <ds:schemaRef ds:uri="0f72ee42-ff35-41dc-81eb-308680def7b2"/>
    <ds:schemaRef ds:uri="4eae3c9d-d3b7-44be-8a46-d60c11f52b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450</Words>
  <Application>Microsoft Office PowerPoint</Application>
  <PresentationFormat>Custom</PresentationFormat>
  <Paragraphs>92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BRT_lin_3_Gender_Presentation[1].pptx</dc:title>
  <dc:creator>Abigail Muigai</dc:creator>
  <cp:lastModifiedBy>Abigail Muigai</cp:lastModifiedBy>
  <cp:revision>4</cp:revision>
  <dcterms:created xsi:type="dcterms:W3CDTF">2006-08-16T00:00:00Z</dcterms:created>
  <dcterms:modified xsi:type="dcterms:W3CDTF">2024-10-30T15:14:31Z</dcterms:modified>
  <dc:identifier>DAGU4Jmev-4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0x010100D3134E218EB90E45B14E3FAA8FCBBE78</vt:lpwstr>
  </property>
</Properties>
</file>