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6" r:id="rId1"/>
  </p:sldMasterIdLst>
  <p:notesMasterIdLst>
    <p:notesMasterId r:id="rId30"/>
  </p:notesMasterIdLst>
  <p:sldIdLst>
    <p:sldId id="275" r:id="rId2"/>
    <p:sldId id="1063" r:id="rId3"/>
    <p:sldId id="1075" r:id="rId4"/>
    <p:sldId id="1074" r:id="rId5"/>
    <p:sldId id="1077" r:id="rId6"/>
    <p:sldId id="367" r:id="rId7"/>
    <p:sldId id="348" r:id="rId8"/>
    <p:sldId id="1037" r:id="rId9"/>
    <p:sldId id="1080" r:id="rId10"/>
    <p:sldId id="421" r:id="rId11"/>
    <p:sldId id="270" r:id="rId12"/>
    <p:sldId id="1078" r:id="rId13"/>
    <p:sldId id="1068" r:id="rId14"/>
    <p:sldId id="1084" r:id="rId15"/>
    <p:sldId id="1070" r:id="rId16"/>
    <p:sldId id="1062" r:id="rId17"/>
    <p:sldId id="1059" r:id="rId18"/>
    <p:sldId id="1073" r:id="rId19"/>
    <p:sldId id="1060" r:id="rId20"/>
    <p:sldId id="1061" r:id="rId21"/>
    <p:sldId id="1058" r:id="rId22"/>
    <p:sldId id="1072" r:id="rId23"/>
    <p:sldId id="1057" r:id="rId24"/>
    <p:sldId id="1056" r:id="rId25"/>
    <p:sldId id="1065" r:id="rId26"/>
    <p:sldId id="1081" r:id="rId27"/>
    <p:sldId id="1083" r:id="rId28"/>
    <p:sldId id="1079" r:id="rId29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5pPr>
    <a:lvl6pPr marL="2286000" algn="l" defTabSz="457200" rtl="0" eaLnBrk="1" latinLnBrk="0" hangingPunct="1"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6pPr>
    <a:lvl7pPr marL="2743200" algn="l" defTabSz="457200" rtl="0" eaLnBrk="1" latinLnBrk="0" hangingPunct="1"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7pPr>
    <a:lvl8pPr marL="3200400" algn="l" defTabSz="457200" rtl="0" eaLnBrk="1" latinLnBrk="0" hangingPunct="1"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8pPr>
    <a:lvl9pPr marL="3657600" algn="l" defTabSz="457200" rtl="0" eaLnBrk="1" latinLnBrk="0" hangingPunct="1"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ur.eldeeb" initials="n" lastIdx="1" clrIdx="0">
    <p:extLst>
      <p:ext uri="{19B8F6BF-5375-455C-9EA6-DF929625EA0E}">
        <p15:presenceInfo xmlns:p15="http://schemas.microsoft.com/office/powerpoint/2012/main" userId="nour.eldee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51"/>
    <a:srgbClr val="91C996"/>
    <a:srgbClr val="ABBF29"/>
    <a:srgbClr val="908BAF"/>
    <a:srgbClr val="7C76A0"/>
    <a:srgbClr val="CC0099"/>
    <a:srgbClr val="5F976E"/>
    <a:srgbClr val="79AB86"/>
    <a:srgbClr val="98BEA2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79188" autoAdjust="0"/>
  </p:normalViewPr>
  <p:slideViewPr>
    <p:cSldViewPr>
      <p:cViewPr varScale="1">
        <p:scale>
          <a:sx n="54" d="100"/>
          <a:sy n="54" d="100"/>
        </p:scale>
        <p:origin x="162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Measure to improve cycling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Bike lanes</c:v>
                </c:pt>
                <c:pt idx="1">
                  <c:v>Parking for bikes</c:v>
                </c:pt>
                <c:pt idx="2">
                  <c:v>Information on safe cycling routes</c:v>
                </c:pt>
                <c:pt idx="3">
                  <c:v>Better lighting</c:v>
                </c:pt>
                <c:pt idx="4">
                  <c:v>Less sexual harassment while cycling</c:v>
                </c:pt>
                <c:pt idx="5">
                  <c:v>Showers at destination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295</c:v>
                </c:pt>
                <c:pt idx="1">
                  <c:v>194</c:v>
                </c:pt>
                <c:pt idx="2">
                  <c:v>29</c:v>
                </c:pt>
                <c:pt idx="3">
                  <c:v>10</c:v>
                </c:pt>
                <c:pt idx="4">
                  <c:v>9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24-1F43-B0C7-C4AFFE831C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1008150000"/>
        <c:axId val="-1008584592"/>
      </c:barChart>
      <c:catAx>
        <c:axId val="-1008150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pPr>
            <a:endParaRPr lang="ar-EG"/>
          </a:p>
        </c:txPr>
        <c:crossAx val="-1008584592"/>
        <c:crosses val="autoZero"/>
        <c:auto val="1"/>
        <c:lblAlgn val="ctr"/>
        <c:lblOffset val="100"/>
        <c:noMultiLvlLbl val="0"/>
      </c:catAx>
      <c:valAx>
        <c:axId val="-1008584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charset="0"/>
                    <a:ea typeface="Trebuchet MS" charset="0"/>
                    <a:cs typeface="Trebuchet MS" charset="0"/>
                  </a:defRPr>
                </a:pPr>
                <a:r>
                  <a:rPr lang="en-US"/>
                  <a:t>Number of responses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charset="0"/>
                  <a:ea typeface="Trebuchet MS" charset="0"/>
                  <a:cs typeface="Trebuchet MS" charset="0"/>
                </a:defRPr>
              </a:pPr>
              <a:endParaRPr lang="ar-EG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pPr>
            <a:endParaRPr lang="ar-EG"/>
          </a:p>
        </c:txPr>
        <c:crossAx val="-1008150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Trebuchet MS" charset="0"/>
          <a:ea typeface="Trebuchet MS" charset="0"/>
          <a:cs typeface="Trebuchet MS" charset="0"/>
        </a:defRPr>
      </a:pPr>
      <a:endParaRPr lang="ar-EG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ヒラギノ角ゴ ProN W3" charset="-128"/>
                <a:cs typeface="ヒラギノ角ゴ ProN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6F7C5EA-2C13-EF42-AA38-93F74B0F4489}" type="datetime1">
              <a:rPr lang="en-US"/>
              <a:pPr>
                <a:defRPr/>
              </a:pPr>
              <a:t>3/11/2020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ヒラギノ角ゴ ProN W3" charset="-128"/>
                <a:cs typeface="ヒラギノ角ゴ ProN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CC2ADB5-E578-9143-8F2B-1814CE3B3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341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61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16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42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48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98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7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71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78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15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96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799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43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52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88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60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95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54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667000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398929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 rtl="0">
              <a:spcAft>
                <a:spcPts val="600"/>
              </a:spcAft>
              <a:defRPr/>
            </a:lvl1pPr>
            <a:lvl2pPr algn="l" rtl="0">
              <a:defRPr/>
            </a:lvl2pPr>
            <a:lvl3pPr algn="l" rtl="0">
              <a:defRPr sz="1800"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2"/>
          <p:cNvSpPr txBox="1">
            <a:spLocks/>
          </p:cNvSpPr>
          <p:nvPr userDrawn="1"/>
        </p:nvSpPr>
        <p:spPr bwMode="auto">
          <a:xfrm>
            <a:off x="0" y="-1"/>
            <a:ext cx="9144000" cy="152401"/>
          </a:xfrm>
          <a:prstGeom prst="rect">
            <a:avLst/>
          </a:prstGeom>
          <a:solidFill>
            <a:srgbClr val="00AAEE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 algn="l"/>
            <a:endParaRPr lang="en-US" b="0" kern="0" dirty="0">
              <a:solidFill>
                <a:srgbClr val="00AAEE"/>
              </a:solidFill>
              <a:latin typeface="Abel" panose="02000506030000020004" pitchFamily="2" charset="0"/>
            </a:endParaRPr>
          </a:p>
        </p:txBody>
      </p:sp>
      <p:sp>
        <p:nvSpPr>
          <p:cNvPr id="11" name="Title 2"/>
          <p:cNvSpPr txBox="1">
            <a:spLocks/>
          </p:cNvSpPr>
          <p:nvPr userDrawn="1"/>
        </p:nvSpPr>
        <p:spPr bwMode="auto">
          <a:xfrm>
            <a:off x="381000" y="182546"/>
            <a:ext cx="655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 algn="l"/>
            <a:endParaRPr lang="en-US" b="0" kern="0" dirty="0">
              <a:solidFill>
                <a:srgbClr val="00AAEE"/>
              </a:solidFill>
              <a:latin typeface="Abel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474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52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6400800"/>
            <a:ext cx="9144000" cy="457200"/>
          </a:xfrm>
          <a:solidFill>
            <a:schemeClr val="bg1"/>
          </a:solidFill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31720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52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6400800"/>
            <a:ext cx="9144000" cy="457200"/>
          </a:xfrm>
          <a:solidFill>
            <a:schemeClr val="bg1"/>
          </a:solidFill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60241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52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6400800"/>
            <a:ext cx="9144000" cy="457200"/>
          </a:xfrm>
          <a:solidFill>
            <a:schemeClr val="bg1"/>
          </a:solidFill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1552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6400800"/>
            <a:ext cx="9144000" cy="457200"/>
          </a:xfrm>
          <a:solidFill>
            <a:schemeClr val="bg1"/>
          </a:solidFill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198429"/>
      </p:ext>
    </p:extLst>
  </p:cSld>
  <p:clrMapOvr>
    <a:masterClrMapping/>
  </p:clrMapOvr>
  <p:transition/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52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8BBA34E4-BA6B-4E21-A357-0BC9436B2098}" type="datetimeFigureOut">
              <a:rPr lang="zh-CN" altLang="en-US" smtClean="0"/>
              <a:t>2020/3/11</a:t>
            </a:fld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02A4AD84-E41E-4504-B2A1-5B7A0AA96C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978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9093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204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488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0369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5580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tx1">
              <a:alpha val="70000"/>
            </a:schemeClr>
          </a:solidFill>
        </p:spPr>
        <p:txBody>
          <a:bodyPr>
            <a:noAutofit/>
          </a:bodyPr>
          <a:lstStyle>
            <a:lvl1pPr marL="118872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821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3569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52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6400800"/>
            <a:ext cx="9144000" cy="457200"/>
          </a:xfrm>
          <a:solidFill>
            <a:schemeClr val="bg1"/>
          </a:solidFill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9467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82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8" r:id="rId2"/>
    <p:sldLayoutId id="2147483674" r:id="rId3"/>
    <p:sldLayoutId id="2147483675" r:id="rId4"/>
    <p:sldLayoutId id="2147483670" r:id="rId5"/>
    <p:sldLayoutId id="2147483671" r:id="rId6"/>
    <p:sldLayoutId id="2147483672" r:id="rId7"/>
    <p:sldLayoutId id="2147483683" r:id="rId8"/>
    <p:sldLayoutId id="2147483684" r:id="rId9"/>
    <p:sldLayoutId id="2147483686" r:id="rId10"/>
    <p:sldLayoutId id="2147483690" r:id="rId11"/>
    <p:sldLayoutId id="2147483692" r:id="rId12"/>
    <p:sldLayoutId id="2147483693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9C4C"/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457200" rtl="0" eaLnBrk="1" latinLnBrk="0" hangingPunct="1">
        <a:spcBef>
          <a:spcPts val="1272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1pPr>
      <a:lvl2pPr marL="742950" indent="-285750" algn="l" defTabSz="457200" rtl="0" eaLnBrk="1" latinLnBrk="0" hangingPunct="1">
        <a:spcBef>
          <a:spcPts val="800"/>
        </a:spcBef>
        <a:buFont typeface="Arial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8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5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8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10" Type="http://schemas.microsoft.com/office/2007/relationships/hdphoto" Target="../media/hdphoto4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cid:9B742E84-0B81-433C-A6B1-1550065CB7EE@Home" TargetMode="External"/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cid:55EFF0FE-D861-46BC-B03F-D5CEDE653051@Home" TargetMode="External"/><Relationship Id="rId5" Type="http://schemas.openxmlformats.org/officeDocument/2006/relationships/image" Target="../media/image36.jpeg"/><Relationship Id="rId4" Type="http://schemas.openxmlformats.org/officeDocument/2006/relationships/image" Target="cid:0143249A-1FDE-4363-9F6C-ECB72BC22B46@Hom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/>
          </p:cNvSpPr>
          <p:nvPr/>
        </p:nvSpPr>
        <p:spPr bwMode="auto">
          <a:xfrm>
            <a:off x="0" y="0"/>
            <a:ext cx="9144000" cy="434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6627" name="Rectangle 4"/>
          <p:cNvSpPr>
            <a:spLocks/>
          </p:cNvSpPr>
          <p:nvPr/>
        </p:nvSpPr>
        <p:spPr bwMode="auto">
          <a:xfrm>
            <a:off x="1588" y="0"/>
            <a:ext cx="5637212" cy="4653136"/>
          </a:xfrm>
          <a:prstGeom prst="rect">
            <a:avLst/>
          </a:prstGeom>
          <a:solidFill>
            <a:srgbClr val="009C4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dirty="0"/>
          </a:p>
        </p:txBody>
      </p:sp>
      <p:sp>
        <p:nvSpPr>
          <p:cNvPr id="26629" name="Rectangle 4"/>
          <p:cNvSpPr>
            <a:spLocks noGrp="1" noChangeArrowheads="1"/>
          </p:cNvSpPr>
          <p:nvPr>
            <p:ph idx="1"/>
          </p:nvPr>
        </p:nvSpPr>
        <p:spPr>
          <a:xfrm>
            <a:off x="371171" y="4963506"/>
            <a:ext cx="7010400" cy="1143000"/>
          </a:xfrm>
        </p:spPr>
        <p:txBody>
          <a:bodyPr rIns="81279">
            <a:normAutofit lnSpcReduction="10000"/>
          </a:bodyPr>
          <a:lstStyle/>
          <a:p>
            <a:pPr marL="39688" indent="0" eaLnBrk="1" hangingPunct="1">
              <a:buFont typeface="Arial" charset="0"/>
              <a:buNone/>
            </a:pPr>
            <a:r>
              <a:rPr lang="en-US" sz="1600" dirty="0" err="1" smtClean="0">
                <a:ea typeface="ヒラギノ角ゴ ProN W6" charset="0"/>
              </a:rPr>
              <a:t>Nour</a:t>
            </a:r>
            <a:r>
              <a:rPr lang="en-US" sz="1600" dirty="0" smtClean="0">
                <a:ea typeface="ヒラギノ角ゴ ProN W6" charset="0"/>
              </a:rPr>
              <a:t> </a:t>
            </a:r>
            <a:r>
              <a:rPr lang="en-US" sz="1600" dirty="0" err="1" smtClean="0">
                <a:ea typeface="ヒラギノ角ゴ ProN W6" charset="0"/>
              </a:rPr>
              <a:t>ELDeeb</a:t>
            </a:r>
            <a:endParaRPr lang="en-US" sz="1600" dirty="0" smtClean="0">
              <a:ea typeface="ヒラギノ角ゴ ProN W6" charset="0"/>
            </a:endParaRPr>
          </a:p>
          <a:p>
            <a:pPr marL="39688" indent="0" eaLnBrk="1" hangingPunct="1">
              <a:buFont typeface="Arial" charset="0"/>
              <a:buNone/>
            </a:pPr>
            <a:r>
              <a:rPr lang="en-US" sz="1600" dirty="0" smtClean="0">
                <a:ea typeface="ヒラギノ角ゴ ProN W6" charset="0"/>
              </a:rPr>
              <a:t>Transport Planning Consultant, ITDP Africa</a:t>
            </a:r>
          </a:p>
          <a:p>
            <a:pPr marL="39688" indent="0" eaLnBrk="1" hangingPunct="1">
              <a:buFont typeface="Arial" charset="0"/>
              <a:buNone/>
            </a:pPr>
            <a:r>
              <a:rPr lang="en-US" sz="1600" dirty="0" smtClean="0">
                <a:ea typeface="ヒラギノ角ゴ ProN W6" charset="0"/>
              </a:rPr>
              <a:t>March 11, 2020</a:t>
            </a:r>
            <a:endParaRPr lang="en-US" sz="1600" dirty="0">
              <a:latin typeface="Trebuchet MS"/>
              <a:ea typeface="ヒラギノ角ゴ ProN W6" charset="0"/>
              <a:cs typeface="Trebuchet MS"/>
            </a:endParaRPr>
          </a:p>
        </p:txBody>
      </p:sp>
      <p:sp>
        <p:nvSpPr>
          <p:cNvPr id="26630" name="Rectangle 6"/>
          <p:cNvSpPr>
            <a:spLocks/>
          </p:cNvSpPr>
          <p:nvPr/>
        </p:nvSpPr>
        <p:spPr bwMode="auto">
          <a:xfrm>
            <a:off x="496094" y="1312366"/>
            <a:ext cx="4648200" cy="203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81279" bIns="0"/>
          <a:lstStyle/>
          <a:p>
            <a:pPr marL="39688"/>
            <a:r>
              <a:rPr lang="en-US" sz="4000" dirty="0" smtClean="0">
                <a:solidFill>
                  <a:srgbClr val="FFFFFF"/>
                </a:solidFill>
                <a:latin typeface="Trebuchet MS"/>
                <a:cs typeface="Trebuchet MS"/>
              </a:rPr>
              <a:t>Cairo’s intersection treatment for cycle tracks</a:t>
            </a:r>
            <a:endParaRPr lang="en-US" sz="36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9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6710" y="4674874"/>
            <a:ext cx="1885770" cy="90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0633" y="5877271"/>
            <a:ext cx="391847" cy="70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Image result for ‫برنامج الأمم المتحدة للمستوطنات البشرية‬‎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103" y="5889983"/>
            <a:ext cx="1373085" cy="4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B10C4-1BC5-0B40-9193-23E4F6EF18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93"/>
          <a:stretch/>
        </p:blipFill>
        <p:spPr>
          <a:xfrm>
            <a:off x="5638800" y="0"/>
            <a:ext cx="3505200" cy="4653136"/>
          </a:xfrm>
          <a:prstGeom prst="rect">
            <a:avLst/>
          </a:prstGeom>
        </p:spPr>
      </p:pic>
      <p:pic>
        <p:nvPicPr>
          <p:cNvPr id="1026" name="Picture 2" descr="Image result for Burohappold engineerin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0" t="41474" r="6091" b="37736"/>
          <a:stretch/>
        </p:blipFill>
        <p:spPr bwMode="auto">
          <a:xfrm>
            <a:off x="6709445" y="6237312"/>
            <a:ext cx="1670403" cy="40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F03748-7DC5-2E41-A864-84ACF6487E88}"/>
              </a:ext>
            </a:extLst>
          </p:cNvPr>
          <p:cNvSpPr txBox="1"/>
          <p:nvPr/>
        </p:nvSpPr>
        <p:spPr>
          <a:xfrm>
            <a:off x="35496" y="648866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Cairo</a:t>
            </a:r>
          </a:p>
        </p:txBody>
      </p:sp>
    </p:spTree>
    <p:extLst>
      <p:ext uri="{BB962C8B-B14F-4D97-AF65-F5344CB8AC3E}">
        <p14:creationId xmlns:p14="http://schemas.microsoft.com/office/powerpoint/2010/main" val="65590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0A0A56-13E2-4C4F-9603-75B1F910BF72}"/>
              </a:ext>
            </a:extLst>
          </p:cNvPr>
          <p:cNvSpPr txBox="1"/>
          <p:nvPr/>
        </p:nvSpPr>
        <p:spPr>
          <a:xfrm>
            <a:off x="107504" y="6130329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rebuchet MS" panose="020B0703020202090204" pitchFamily="34" charset="0"/>
              </a:rPr>
              <a:t>Mohamed Farid Square + El Tahrir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104381-72E5-6943-ADCE-97E1B39B97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1684383"/>
            <a:ext cx="8629885" cy="4191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119679"/>
            <a:ext cx="5410944" cy="9031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Intersection improvements</a:t>
            </a:r>
          </a:p>
        </p:txBody>
      </p:sp>
    </p:spTree>
    <p:extLst>
      <p:ext uri="{BB962C8B-B14F-4D97-AF65-F5344CB8AC3E}">
        <p14:creationId xmlns:p14="http://schemas.microsoft.com/office/powerpoint/2010/main" val="25794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1698361"/>
            <a:ext cx="8581587" cy="44935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D570CD-1B20-6D41-83C7-6715C5FEE0C4}"/>
              </a:ext>
            </a:extLst>
          </p:cNvPr>
          <p:cNvSpPr txBox="1"/>
          <p:nvPr/>
        </p:nvSpPr>
        <p:spPr>
          <a:xfrm>
            <a:off x="107504" y="6130329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rebuchet MS" panose="020B0703020202090204" pitchFamily="34" charset="0"/>
              </a:rPr>
              <a:t>Mohamed Farid Square + El Tahrir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275856" y="119679"/>
            <a:ext cx="5410944" cy="903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9C4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>
                <a:solidFill>
                  <a:schemeClr val="bg1"/>
                </a:solidFill>
              </a:rPr>
              <a:t>Intersection improvements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9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sp>
        <p:nvSpPr>
          <p:cNvPr id="13" name="Text Placeholder 1"/>
          <p:cNvSpPr txBox="1">
            <a:spLocks/>
          </p:cNvSpPr>
          <p:nvPr/>
        </p:nvSpPr>
        <p:spPr>
          <a:xfrm>
            <a:off x="3205072" y="34888"/>
            <a:ext cx="5472608" cy="504056"/>
          </a:xfr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Bike lane trial - Mohamed </a:t>
            </a:r>
            <a:r>
              <a:rPr lang="en-US" sz="2800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Farid</a:t>
            </a:r>
            <a:r>
              <a:rPr lang="en-US" sz="28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Square  </a:t>
            </a:r>
            <a:endParaRPr lang="ar-EG" sz="2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210" y="4148225"/>
            <a:ext cx="2939944" cy="219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695" y="4149128"/>
            <a:ext cx="2922338" cy="21917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76" b="13776"/>
          <a:stretch/>
        </p:blipFill>
        <p:spPr>
          <a:xfrm>
            <a:off x="6061732" y="1556792"/>
            <a:ext cx="2951681" cy="22137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88" y="1556792"/>
            <a:ext cx="2923541" cy="22137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89" y="4148225"/>
            <a:ext cx="2923541" cy="21926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209" y="1556792"/>
            <a:ext cx="2939945" cy="221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1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0" y="573832"/>
            <a:ext cx="8211360" cy="6210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sp>
        <p:nvSpPr>
          <p:cNvPr id="13" name="Text Placeholder 1"/>
          <p:cNvSpPr txBox="1">
            <a:spLocks/>
          </p:cNvSpPr>
          <p:nvPr/>
        </p:nvSpPr>
        <p:spPr>
          <a:xfrm>
            <a:off x="3347864" y="188640"/>
            <a:ext cx="5472608" cy="504056"/>
          </a:xfr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sz="32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Mohamed </a:t>
            </a:r>
            <a:r>
              <a:rPr lang="en-US" sz="3200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Farid</a:t>
            </a:r>
            <a:r>
              <a:rPr lang="en-US" sz="32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Square trial </a:t>
            </a:r>
            <a:endParaRPr lang="ar-EG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87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1452" y="574472"/>
            <a:ext cx="8261096" cy="6210691"/>
            <a:chOff x="441452" y="574472"/>
            <a:chExt cx="8261096" cy="62106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452" y="574472"/>
              <a:ext cx="8234136" cy="6210690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5148064" y="1052736"/>
              <a:ext cx="1734595" cy="576073"/>
            </a:xfrm>
            <a:custGeom>
              <a:avLst/>
              <a:gdLst>
                <a:gd name="connsiteX0" fmla="*/ 839374 w 2013107"/>
                <a:gd name="connsiteY0" fmla="*/ 16404 h 760725"/>
                <a:gd name="connsiteX1" fmla="*/ 26574 w 2013107"/>
                <a:gd name="connsiteY1" fmla="*/ 747924 h 760725"/>
                <a:gd name="connsiteX2" fmla="*/ 1926494 w 2013107"/>
                <a:gd name="connsiteY2" fmla="*/ 473604 h 760725"/>
                <a:gd name="connsiteX3" fmla="*/ 1642014 w 2013107"/>
                <a:gd name="connsiteY3" fmla="*/ 361844 h 760725"/>
                <a:gd name="connsiteX4" fmla="*/ 1205134 w 2013107"/>
                <a:gd name="connsiteY4" fmla="*/ 250084 h 760725"/>
                <a:gd name="connsiteX5" fmla="*/ 839374 w 2013107"/>
                <a:gd name="connsiteY5" fmla="*/ 16404 h 76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13107" h="760725">
                  <a:moveTo>
                    <a:pt x="839374" y="16404"/>
                  </a:moveTo>
                  <a:cubicBezTo>
                    <a:pt x="642948" y="99377"/>
                    <a:pt x="-154613" y="671724"/>
                    <a:pt x="26574" y="747924"/>
                  </a:cubicBezTo>
                  <a:cubicBezTo>
                    <a:pt x="207761" y="824124"/>
                    <a:pt x="1657254" y="537951"/>
                    <a:pt x="1926494" y="473604"/>
                  </a:cubicBezTo>
                  <a:cubicBezTo>
                    <a:pt x="2195734" y="409257"/>
                    <a:pt x="1762241" y="399097"/>
                    <a:pt x="1642014" y="361844"/>
                  </a:cubicBezTo>
                  <a:cubicBezTo>
                    <a:pt x="1521787" y="324591"/>
                    <a:pt x="1335521" y="311044"/>
                    <a:pt x="1205134" y="250084"/>
                  </a:cubicBezTo>
                  <a:cubicBezTo>
                    <a:pt x="1074747" y="189124"/>
                    <a:pt x="1035800" y="-66569"/>
                    <a:pt x="839374" y="1640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rgbClr val="91C99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7" name="Freeform 6"/>
            <p:cNvSpPr/>
            <p:nvPr/>
          </p:nvSpPr>
          <p:spPr>
            <a:xfrm>
              <a:off x="5889877" y="2115056"/>
              <a:ext cx="2734866" cy="1997186"/>
            </a:xfrm>
            <a:custGeom>
              <a:avLst/>
              <a:gdLst>
                <a:gd name="connsiteX0" fmla="*/ 1544338 w 2976545"/>
                <a:gd name="connsiteY0" fmla="*/ 2025 h 2088548"/>
                <a:gd name="connsiteX1" fmla="*/ 71138 w 2976545"/>
                <a:gd name="connsiteY1" fmla="*/ 598925 h 2088548"/>
                <a:gd name="connsiteX2" fmla="*/ 515638 w 2976545"/>
                <a:gd name="connsiteY2" fmla="*/ 1178892 h 2088548"/>
                <a:gd name="connsiteX3" fmla="*/ 2958272 w 2976545"/>
                <a:gd name="connsiteY3" fmla="*/ 2076358 h 2088548"/>
                <a:gd name="connsiteX4" fmla="*/ 1629005 w 2976545"/>
                <a:gd name="connsiteY4" fmla="*/ 471925 h 2088548"/>
                <a:gd name="connsiteX5" fmla="*/ 1544338 w 2976545"/>
                <a:gd name="connsiteY5" fmla="*/ 2025 h 208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6545" h="2088548">
                  <a:moveTo>
                    <a:pt x="1544338" y="2025"/>
                  </a:moveTo>
                  <a:cubicBezTo>
                    <a:pt x="1284694" y="23192"/>
                    <a:pt x="242588" y="402781"/>
                    <a:pt x="71138" y="598925"/>
                  </a:cubicBezTo>
                  <a:cubicBezTo>
                    <a:pt x="-100312" y="795069"/>
                    <a:pt x="34449" y="932653"/>
                    <a:pt x="515638" y="1178892"/>
                  </a:cubicBezTo>
                  <a:cubicBezTo>
                    <a:pt x="996827" y="1425131"/>
                    <a:pt x="2772711" y="2194186"/>
                    <a:pt x="2958272" y="2076358"/>
                  </a:cubicBezTo>
                  <a:cubicBezTo>
                    <a:pt x="3143833" y="1958530"/>
                    <a:pt x="1860427" y="819058"/>
                    <a:pt x="1629005" y="471925"/>
                  </a:cubicBezTo>
                  <a:cubicBezTo>
                    <a:pt x="1397583" y="124792"/>
                    <a:pt x="1803982" y="-19142"/>
                    <a:pt x="1544338" y="202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rgbClr val="91C99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8" name="Freeform 7"/>
            <p:cNvSpPr/>
            <p:nvPr/>
          </p:nvSpPr>
          <p:spPr>
            <a:xfrm>
              <a:off x="443150" y="5570977"/>
              <a:ext cx="8259398" cy="1214186"/>
            </a:xfrm>
            <a:custGeom>
              <a:avLst/>
              <a:gdLst>
                <a:gd name="connsiteX0" fmla="*/ 348939 w 8989279"/>
                <a:gd name="connsiteY0" fmla="*/ 1072317 h 1135127"/>
                <a:gd name="connsiteX1" fmla="*/ 1744602 w 8989279"/>
                <a:gd name="connsiteY1" fmla="*/ 446675 h 1135127"/>
                <a:gd name="connsiteX2" fmla="*/ 3486775 w 8989279"/>
                <a:gd name="connsiteY2" fmla="*/ 186793 h 1135127"/>
                <a:gd name="connsiteX3" fmla="*/ 5613958 w 8989279"/>
                <a:gd name="connsiteY3" fmla="*/ 3913 h 1135127"/>
                <a:gd name="connsiteX4" fmla="*/ 7192501 w 8989279"/>
                <a:gd name="connsiteY4" fmla="*/ 360047 h 1135127"/>
                <a:gd name="connsiteX5" fmla="*/ 8655541 w 8989279"/>
                <a:gd name="connsiteY5" fmla="*/ 1033816 h 1135127"/>
                <a:gd name="connsiteX6" fmla="*/ 348939 w 8989279"/>
                <a:gd name="connsiteY6" fmla="*/ 1072317 h 113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89279" h="1135127">
                  <a:moveTo>
                    <a:pt x="348939" y="1072317"/>
                  </a:moveTo>
                  <a:cubicBezTo>
                    <a:pt x="-802884" y="974460"/>
                    <a:pt x="1221629" y="594262"/>
                    <a:pt x="1744602" y="446675"/>
                  </a:cubicBezTo>
                  <a:cubicBezTo>
                    <a:pt x="2267575" y="299088"/>
                    <a:pt x="2841882" y="260587"/>
                    <a:pt x="3486775" y="186793"/>
                  </a:cubicBezTo>
                  <a:cubicBezTo>
                    <a:pt x="4131668" y="112999"/>
                    <a:pt x="4996337" y="-24963"/>
                    <a:pt x="5613958" y="3913"/>
                  </a:cubicBezTo>
                  <a:cubicBezTo>
                    <a:pt x="6231579" y="32789"/>
                    <a:pt x="6685571" y="188396"/>
                    <a:pt x="7192501" y="360047"/>
                  </a:cubicBezTo>
                  <a:cubicBezTo>
                    <a:pt x="7699432" y="531697"/>
                    <a:pt x="9792926" y="916708"/>
                    <a:pt x="8655541" y="1033816"/>
                  </a:cubicBezTo>
                  <a:cubicBezTo>
                    <a:pt x="7518156" y="1150924"/>
                    <a:pt x="1500762" y="1170174"/>
                    <a:pt x="348939" y="107231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rgbClr val="91C99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9" name="Freeform 8"/>
            <p:cNvSpPr/>
            <p:nvPr/>
          </p:nvSpPr>
          <p:spPr>
            <a:xfrm>
              <a:off x="2074363" y="1108433"/>
              <a:ext cx="2215246" cy="408857"/>
            </a:xfrm>
            <a:custGeom>
              <a:avLst/>
              <a:gdLst>
                <a:gd name="connsiteX0" fmla="*/ 123243 w 2411007"/>
                <a:gd name="connsiteY0" fmla="*/ 30362 h 550902"/>
                <a:gd name="connsiteX1" fmla="*/ 2356304 w 2411007"/>
                <a:gd name="connsiteY1" fmla="*/ 68863 h 550902"/>
                <a:gd name="connsiteX2" fmla="*/ 1663286 w 2411007"/>
                <a:gd name="connsiteY2" fmla="*/ 511626 h 550902"/>
                <a:gd name="connsiteX3" fmla="*/ 960641 w 2411007"/>
                <a:gd name="connsiteY3" fmla="*/ 511626 h 550902"/>
                <a:gd name="connsiteX4" fmla="*/ 363875 w 2411007"/>
                <a:gd name="connsiteY4" fmla="*/ 357621 h 550902"/>
                <a:gd name="connsiteX5" fmla="*/ 123243 w 2411007"/>
                <a:gd name="connsiteY5" fmla="*/ 30362 h 55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1007" h="550902">
                  <a:moveTo>
                    <a:pt x="123243" y="30362"/>
                  </a:moveTo>
                  <a:cubicBezTo>
                    <a:pt x="455314" y="-17764"/>
                    <a:pt x="2099630" y="-11348"/>
                    <a:pt x="2356304" y="68863"/>
                  </a:cubicBezTo>
                  <a:cubicBezTo>
                    <a:pt x="2612978" y="149074"/>
                    <a:pt x="1895897" y="437832"/>
                    <a:pt x="1663286" y="511626"/>
                  </a:cubicBezTo>
                  <a:cubicBezTo>
                    <a:pt x="1430675" y="585420"/>
                    <a:pt x="1177210" y="537294"/>
                    <a:pt x="960641" y="511626"/>
                  </a:cubicBezTo>
                  <a:cubicBezTo>
                    <a:pt x="744073" y="485959"/>
                    <a:pt x="508254" y="433019"/>
                    <a:pt x="363875" y="357621"/>
                  </a:cubicBezTo>
                  <a:cubicBezTo>
                    <a:pt x="219496" y="282223"/>
                    <a:pt x="-208828" y="78488"/>
                    <a:pt x="123243" y="3036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rgbClr val="91C99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3347864" y="188640"/>
            <a:ext cx="5472608" cy="504056"/>
          </a:xfr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sz="32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Mohamed </a:t>
            </a:r>
            <a:r>
              <a:rPr lang="en-US" sz="3200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Farid</a:t>
            </a:r>
            <a:r>
              <a:rPr lang="en-US" sz="32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Square trial </a:t>
            </a:r>
            <a:endParaRPr lang="ar-EG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417DECA-C67E-4B32-95FD-2E8F5BD680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38"/>
          <a:stretch/>
        </p:blipFill>
        <p:spPr>
          <a:xfrm>
            <a:off x="6285448" y="1041021"/>
            <a:ext cx="2294514" cy="5700347"/>
          </a:xfrm>
          <a:prstGeom prst="rect">
            <a:avLst/>
          </a:prstGeom>
        </p:spPr>
      </p:pic>
      <p:sp>
        <p:nvSpPr>
          <p:cNvPr id="5" name="Rectangle 25">
            <a:extLst>
              <a:ext uri="{FF2B5EF4-FFF2-40B4-BE49-F238E27FC236}">
                <a16:creationId xmlns:a16="http://schemas.microsoft.com/office/drawing/2014/main" id="{6FD41DD9-C8FE-4C5A-AEC2-B5D4AA4D87D6}"/>
              </a:ext>
            </a:extLst>
          </p:cNvPr>
          <p:cNvSpPr/>
          <p:nvPr/>
        </p:nvSpPr>
        <p:spPr>
          <a:xfrm>
            <a:off x="3260338" y="226789"/>
            <a:ext cx="5883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Complete street-M</a:t>
            </a:r>
            <a:r>
              <a:rPr lang="en-US" altLang="zh-CN" sz="2800" dirty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ohamed Farid</a:t>
            </a:r>
            <a:endParaRPr lang="en-US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86B69A4C-0721-4A5A-B1FF-49B0E89BA661}"/>
              </a:ext>
            </a:extLst>
          </p:cNvPr>
          <p:cNvSpPr/>
          <p:nvPr/>
        </p:nvSpPr>
        <p:spPr>
          <a:xfrm rot="16384813">
            <a:off x="6448452" y="4076440"/>
            <a:ext cx="118338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Bell MT" panose="02020503060305020303" pitchFamily="18" charset="0"/>
                <a:cs typeface="Cairo SemiBold" panose="00000700000000000000" pitchFamily="2" charset="-78"/>
              </a:rPr>
              <a:t>M</a:t>
            </a:r>
            <a:r>
              <a:rPr lang="en-US" altLang="zh-CN" sz="1100" dirty="0">
                <a:latin typeface="Bell MT" panose="02020503060305020303" pitchFamily="18" charset="0"/>
                <a:cs typeface="Cairo SemiBold" panose="00000700000000000000" pitchFamily="2" charset="-78"/>
              </a:rPr>
              <a:t>ohamed Farid</a:t>
            </a:r>
            <a:endParaRPr lang="en-US" sz="1100" dirty="0">
              <a:latin typeface="Bell MT" panose="02020503060305020303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4C2E438-CA6C-4B3D-988E-5021592D1CC1}"/>
              </a:ext>
            </a:extLst>
          </p:cNvPr>
          <p:cNvSpPr/>
          <p:nvPr/>
        </p:nvSpPr>
        <p:spPr>
          <a:xfrm rot="181660">
            <a:off x="5472681" y="5683868"/>
            <a:ext cx="15616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Bell MT" panose="02020503060305020303" pitchFamily="18" charset="0"/>
                <a:cs typeface="Cairo SemiBold" panose="00000700000000000000" pitchFamily="2" charset="-78"/>
              </a:rPr>
              <a:t>Abd El-</a:t>
            </a:r>
            <a:r>
              <a:rPr lang="en-US" altLang="zh-CN" sz="1100" dirty="0" err="1">
                <a:latin typeface="Bell MT" panose="02020503060305020303" pitchFamily="18" charset="0"/>
                <a:cs typeface="Cairo SemiBold" panose="00000700000000000000" pitchFamily="2" charset="-78"/>
              </a:rPr>
              <a:t>Khalik</a:t>
            </a:r>
            <a:r>
              <a:rPr lang="en-US" altLang="zh-CN" sz="1100" dirty="0">
                <a:latin typeface="Bell MT" panose="02020503060305020303" pitchFamily="18" charset="0"/>
                <a:cs typeface="Cairo SemiBold" panose="00000700000000000000" pitchFamily="2" charset="-78"/>
              </a:rPr>
              <a:t> </a:t>
            </a:r>
            <a:r>
              <a:rPr lang="en-US" altLang="zh-CN" sz="1100" dirty="0" err="1">
                <a:latin typeface="Bell MT" panose="02020503060305020303" pitchFamily="18" charset="0"/>
                <a:cs typeface="Cairo SemiBold" panose="00000700000000000000" pitchFamily="2" charset="-78"/>
              </a:rPr>
              <a:t>Tharwat</a:t>
            </a:r>
            <a:endParaRPr lang="zh-CN" altLang="en-US" sz="1100" dirty="0">
              <a:latin typeface="Bell MT" panose="02020503060305020303" pitchFamily="18" charset="0"/>
              <a:cs typeface="Cairo SemiBold" panose="00000700000000000000" pitchFamily="2" charset="-78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A895A38-E392-48DA-9B52-D552162D2D55}"/>
              </a:ext>
            </a:extLst>
          </p:cNvPr>
          <p:cNvSpPr/>
          <p:nvPr/>
        </p:nvSpPr>
        <p:spPr>
          <a:xfrm>
            <a:off x="6323360" y="2320294"/>
            <a:ext cx="4795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 err="1">
                <a:latin typeface="Bell MT" panose="02020503060305020303" pitchFamily="18" charset="0"/>
                <a:cs typeface="Cairo SemiBold" panose="00000700000000000000" pitchFamily="2" charset="-78"/>
              </a:rPr>
              <a:t>Adly</a:t>
            </a:r>
            <a:endParaRPr lang="zh-CN" altLang="en-US" sz="1100" dirty="0">
              <a:latin typeface="Bell MT" panose="02020503060305020303" pitchFamily="18" charset="0"/>
              <a:cs typeface="Cairo SemiBold" panose="00000700000000000000" pitchFamily="2" charset="-78"/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01ED31A9-B77A-47DF-821A-0A8A4060B00F}"/>
              </a:ext>
            </a:extLst>
          </p:cNvPr>
          <p:cNvSpPr/>
          <p:nvPr/>
        </p:nvSpPr>
        <p:spPr>
          <a:xfrm>
            <a:off x="8304935" y="1443488"/>
            <a:ext cx="131700" cy="221965"/>
          </a:xfrm>
          <a:custGeom>
            <a:avLst/>
            <a:gdLst>
              <a:gd name="connsiteX0" fmla="*/ 245853 w 491706"/>
              <a:gd name="connsiteY0" fmla="*/ 0 h 1147313"/>
              <a:gd name="connsiteX1" fmla="*/ 491706 w 491706"/>
              <a:gd name="connsiteY1" fmla="*/ 1147313 h 1147313"/>
              <a:gd name="connsiteX2" fmla="*/ 245853 w 491706"/>
              <a:gd name="connsiteY2" fmla="*/ 733246 h 1147313"/>
              <a:gd name="connsiteX3" fmla="*/ 0 w 491706"/>
              <a:gd name="connsiteY3" fmla="*/ 1147313 h 1147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06" h="1147313">
                <a:moveTo>
                  <a:pt x="245853" y="0"/>
                </a:moveTo>
                <a:lnTo>
                  <a:pt x="491706" y="1147313"/>
                </a:lnTo>
                <a:lnTo>
                  <a:pt x="245853" y="733246"/>
                </a:lnTo>
                <a:lnTo>
                  <a:pt x="0" y="1147313"/>
                </a:lnTo>
                <a:close/>
              </a:path>
            </a:pathLst>
          </a:custGeom>
          <a:solidFill>
            <a:srgbClr val="00A951"/>
          </a:solidFill>
          <a:ln>
            <a:solidFill>
              <a:srgbClr val="00A9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A951"/>
              </a:solidFill>
            </a:endParaRPr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7BC4DD72-ACE8-4084-81E7-391401E6F393}"/>
              </a:ext>
            </a:extLst>
          </p:cNvPr>
          <p:cNvSpPr/>
          <p:nvPr/>
        </p:nvSpPr>
        <p:spPr>
          <a:xfrm>
            <a:off x="8199444" y="1157410"/>
            <a:ext cx="2153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A951"/>
                </a:solidFill>
                <a:latin typeface="AIGDT" panose="00000400000000000000" pitchFamily="2" charset="2"/>
                <a:cs typeface="Cairo SemiBold" panose="00000700000000000000" pitchFamily="2" charset="-78"/>
              </a:rPr>
              <a:t>N</a:t>
            </a:r>
            <a:endParaRPr lang="en-US" sz="2400" dirty="0">
              <a:solidFill>
                <a:srgbClr val="00A951"/>
              </a:solidFill>
              <a:latin typeface="AIGDT" panose="00000400000000000000" pitchFamily="2" charset="2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947C4677-B658-4703-8277-AE6CEBC9DDF9}"/>
              </a:ext>
            </a:extLst>
          </p:cNvPr>
          <p:cNvSpPr/>
          <p:nvPr/>
        </p:nvSpPr>
        <p:spPr>
          <a:xfrm>
            <a:off x="8224136" y="1434335"/>
            <a:ext cx="293298" cy="261610"/>
          </a:xfrm>
          <a:prstGeom prst="ellipse">
            <a:avLst/>
          </a:prstGeom>
          <a:noFill/>
          <a:ln>
            <a:solidFill>
              <a:srgbClr val="00A9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A951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25270646-C7A6-4359-909D-6CFB65464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660" y="1205100"/>
            <a:ext cx="2383258" cy="506297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1" name="Rectangle 25">
            <a:extLst>
              <a:ext uri="{FF2B5EF4-FFF2-40B4-BE49-F238E27FC236}">
                <a16:creationId xmlns:a16="http://schemas.microsoft.com/office/drawing/2014/main" id="{F3F581AB-F331-4D90-A4ED-532C23BDF13F}"/>
              </a:ext>
            </a:extLst>
          </p:cNvPr>
          <p:cNvSpPr/>
          <p:nvPr/>
        </p:nvSpPr>
        <p:spPr>
          <a:xfrm>
            <a:off x="240117" y="1048942"/>
            <a:ext cx="260446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A95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C</a:t>
            </a:r>
            <a:r>
              <a:rPr lang="en-US" altLang="zh-CN" sz="1800" dirty="0">
                <a:solidFill>
                  <a:srgbClr val="00A95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omplete street </a:t>
            </a:r>
            <a:r>
              <a:rPr lang="en-US" altLang="zh-CN" sz="1800" dirty="0" smtClean="0">
                <a:solidFill>
                  <a:srgbClr val="00A95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design:</a:t>
            </a:r>
            <a:endParaRPr lang="en-US" altLang="zh-CN" sz="1800" dirty="0">
              <a:solidFill>
                <a:srgbClr val="00A951"/>
              </a:solidFill>
              <a:latin typeface="Trebuchet MS" panose="020B0603020202020204" pitchFamily="34" charset="0"/>
              <a:cs typeface="Cairo SemiBold" panose="00000700000000000000" pitchFamily="2" charset="-78"/>
            </a:endParaRPr>
          </a:p>
          <a:p>
            <a:r>
              <a:rPr lang="en-US" altLang="zh-CN" sz="1400" dirty="0">
                <a:solidFill>
                  <a:srgbClr val="00A95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- Space for all users</a:t>
            </a:r>
          </a:p>
          <a:p>
            <a:r>
              <a:rPr lang="en-US" altLang="zh-CN" sz="1400" dirty="0">
                <a:solidFill>
                  <a:srgbClr val="00A95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- More available space for pedestrians, cyclists, public transit users and tourists.</a:t>
            </a:r>
          </a:p>
          <a:p>
            <a:endParaRPr lang="en-US" dirty="0">
              <a:solidFill>
                <a:srgbClr val="00A951"/>
              </a:solidFill>
              <a:latin typeface="Trebuchet MS" panose="020B0603020202020204" pitchFamily="34" charset="0"/>
            </a:endParaRPr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0A8A3048-0561-466A-9413-A2C74FD54782}"/>
              </a:ext>
            </a:extLst>
          </p:cNvPr>
          <p:cNvSpPr/>
          <p:nvPr/>
        </p:nvSpPr>
        <p:spPr>
          <a:xfrm rot="16360249">
            <a:off x="2558474" y="3984507"/>
            <a:ext cx="20047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Bell MT" panose="02020503060305020303" pitchFamily="18" charset="0"/>
                <a:cs typeface="Cairo SemiBold" panose="00000700000000000000" pitchFamily="2" charset="-78"/>
              </a:rPr>
              <a:t>M</a:t>
            </a:r>
            <a:r>
              <a:rPr lang="en-US" altLang="zh-CN" sz="1600" dirty="0">
                <a:latin typeface="Bell MT" panose="02020503060305020303" pitchFamily="18" charset="0"/>
                <a:cs typeface="Cairo SemiBold" panose="00000700000000000000" pitchFamily="2" charset="-78"/>
              </a:rPr>
              <a:t>ohamed Farid</a:t>
            </a:r>
            <a:endParaRPr lang="en-US" sz="1600" dirty="0">
              <a:latin typeface="Bell MT" panose="02020503060305020303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CDF439F-9380-45B1-AAAF-32B863E193E5}"/>
              </a:ext>
            </a:extLst>
          </p:cNvPr>
          <p:cNvSpPr/>
          <p:nvPr/>
        </p:nvSpPr>
        <p:spPr>
          <a:xfrm>
            <a:off x="6877735" y="2576188"/>
            <a:ext cx="1321709" cy="26015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728AE669-E2DC-4CF0-A39D-40168AD4AC45}"/>
              </a:ext>
            </a:extLst>
          </p:cNvPr>
          <p:cNvSpPr/>
          <p:nvPr/>
        </p:nvSpPr>
        <p:spPr>
          <a:xfrm>
            <a:off x="4373707" y="3948862"/>
            <a:ext cx="203200" cy="203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1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5353A542-1098-43E9-970D-091EC1504E55}"/>
              </a:ext>
            </a:extLst>
          </p:cNvPr>
          <p:cNvSpPr/>
          <p:nvPr/>
        </p:nvSpPr>
        <p:spPr>
          <a:xfrm>
            <a:off x="3916304" y="4343373"/>
            <a:ext cx="203200" cy="203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2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6F2EFDAB-3C4B-4E34-A548-508ADCD61837}"/>
              </a:ext>
            </a:extLst>
          </p:cNvPr>
          <p:cNvSpPr/>
          <p:nvPr/>
        </p:nvSpPr>
        <p:spPr>
          <a:xfrm>
            <a:off x="4173502" y="3478616"/>
            <a:ext cx="203200" cy="203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3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E46401E-F35E-41C3-8156-D4A955CECFAB}"/>
              </a:ext>
            </a:extLst>
          </p:cNvPr>
          <p:cNvSpPr txBox="1"/>
          <p:nvPr/>
        </p:nvSpPr>
        <p:spPr>
          <a:xfrm>
            <a:off x="178241" y="2411010"/>
            <a:ext cx="27432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</a:rPr>
              <a:t>①</a:t>
            </a:r>
            <a:r>
              <a:rPr lang="en-US" altLang="zh-CN" sz="1200" b="1" dirty="0">
                <a:solidFill>
                  <a:srgbClr val="FF0000"/>
                </a:solidFill>
              </a:rPr>
              <a:t>Bus lane(4m):</a:t>
            </a:r>
            <a:r>
              <a:rPr lang="en-US" altLang="zh-CN" sz="1200" dirty="0"/>
              <a:t> color pavement and strong enforcement to create independent right of way for buses against interference of vehicles.</a:t>
            </a:r>
            <a:endParaRPr lang="en-US" altLang="zh-CN" sz="1200" b="1" dirty="0">
              <a:solidFill>
                <a:srgbClr val="FF0000"/>
              </a:solidFill>
            </a:endParaRPr>
          </a:p>
          <a:p>
            <a:r>
              <a:rPr lang="zh-CN" altLang="en-US" sz="1200" b="1" dirty="0">
                <a:solidFill>
                  <a:srgbClr val="FF0000"/>
                </a:solidFill>
              </a:rPr>
              <a:t>②</a:t>
            </a:r>
            <a:r>
              <a:rPr lang="en-US" altLang="zh-CN" sz="1200" b="1" dirty="0">
                <a:solidFill>
                  <a:srgbClr val="FF0000"/>
                </a:solidFill>
              </a:rPr>
              <a:t> One-way Bike lane(2m) and physical separations(0.5m): </a:t>
            </a:r>
            <a:r>
              <a:rPr lang="en-US" altLang="zh-CN" sz="1200" dirty="0"/>
              <a:t>color pavement, bike marks and physical separation to create independent right of way for bicycles and protect bicycles from vehicles.</a:t>
            </a:r>
          </a:p>
          <a:p>
            <a:r>
              <a:rPr lang="zh-CN" altLang="en-US" sz="1200" b="1" dirty="0">
                <a:solidFill>
                  <a:srgbClr val="FF0000"/>
                </a:solidFill>
              </a:rPr>
              <a:t>③</a:t>
            </a:r>
            <a:r>
              <a:rPr lang="en-US" altLang="zh-CN" sz="1200" b="1" dirty="0">
                <a:solidFill>
                  <a:srgbClr val="FF0000"/>
                </a:solidFill>
              </a:rPr>
              <a:t> Minimize vehicle lane: </a:t>
            </a:r>
            <a:r>
              <a:rPr lang="en-US" altLang="zh-CN" sz="1200" dirty="0"/>
              <a:t>minimize vehicle lane to control the speed of vehicles when passing through this area.</a:t>
            </a:r>
          </a:p>
          <a:p>
            <a:r>
              <a:rPr lang="zh-CN" altLang="en-US" sz="1200" b="1" dirty="0">
                <a:solidFill>
                  <a:srgbClr val="FF0000"/>
                </a:solidFill>
              </a:rPr>
              <a:t>④</a:t>
            </a:r>
            <a:r>
              <a:rPr lang="en-US" altLang="zh-CN" sz="1200" b="1" dirty="0">
                <a:solidFill>
                  <a:srgbClr val="FF0000"/>
                </a:solidFill>
              </a:rPr>
              <a:t>Continuous bike lane pavement:</a:t>
            </a:r>
            <a:r>
              <a:rPr lang="en-US" altLang="zh-CN" sz="1200" dirty="0"/>
              <a:t> warning the vehicles and guide bicycles to cross the intersection orderly.</a:t>
            </a:r>
          </a:p>
          <a:p>
            <a:r>
              <a:rPr lang="zh-CN" altLang="en-US" sz="1200" b="1" dirty="0">
                <a:solidFill>
                  <a:srgbClr val="FF0000"/>
                </a:solidFill>
              </a:rPr>
              <a:t>⑤</a:t>
            </a:r>
            <a:r>
              <a:rPr lang="en-US" altLang="zh-CN" sz="1200" b="1" dirty="0">
                <a:solidFill>
                  <a:srgbClr val="FF0000"/>
                </a:solidFill>
              </a:rPr>
              <a:t>Bus stops, street trees, benches, bike parking, street lights, and landscaping</a:t>
            </a:r>
            <a:r>
              <a:rPr lang="zh-CN" altLang="en-US" sz="1200" b="1" dirty="0">
                <a:solidFill>
                  <a:srgbClr val="FF0000"/>
                </a:solidFill>
              </a:rPr>
              <a:t>：</a:t>
            </a:r>
            <a:r>
              <a:rPr lang="en-US" altLang="zh-CN" sz="1200" dirty="0"/>
              <a:t>add value to street users.*this is a sketch, detail design depends on the road condition.</a:t>
            </a:r>
          </a:p>
          <a:p>
            <a:endParaRPr lang="en-US" altLang="zh-CN" sz="1200" dirty="0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DD125846-65E7-4743-A977-582840F56D60}"/>
              </a:ext>
            </a:extLst>
          </p:cNvPr>
          <p:cNvSpPr/>
          <p:nvPr/>
        </p:nvSpPr>
        <p:spPr>
          <a:xfrm>
            <a:off x="4082651" y="2314344"/>
            <a:ext cx="203200" cy="203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4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9" name="图形 28">
            <a:extLst>
              <a:ext uri="{FF2B5EF4-FFF2-40B4-BE49-F238E27FC236}">
                <a16:creationId xmlns:a16="http://schemas.microsoft.com/office/drawing/2014/main" id="{E2F109AD-8255-4E87-98AC-92A83FF37D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4889502">
            <a:off x="3604344" y="3552394"/>
            <a:ext cx="552450" cy="35242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8ADFA206-51AC-4BB3-82EE-700A6817C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4889502">
            <a:off x="3553472" y="4823163"/>
            <a:ext cx="552450" cy="35242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56F9C091-11B1-4D63-9CF2-F38780AE34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4091484">
            <a:off x="4431603" y="3560372"/>
            <a:ext cx="552450" cy="352425"/>
          </a:xfrm>
          <a:prstGeom prst="rect">
            <a:avLst/>
          </a:prstGeom>
        </p:spPr>
      </p:pic>
      <p:pic>
        <p:nvPicPr>
          <p:cNvPr id="33" name="图形 32">
            <a:extLst>
              <a:ext uri="{FF2B5EF4-FFF2-40B4-BE49-F238E27FC236}">
                <a16:creationId xmlns:a16="http://schemas.microsoft.com/office/drawing/2014/main" id="{5531852F-A6B7-45A7-A29E-9E24CB6266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4091484">
            <a:off x="4353070" y="4853399"/>
            <a:ext cx="552450" cy="352425"/>
          </a:xfrm>
          <a:prstGeom prst="rect">
            <a:avLst/>
          </a:prstGeom>
        </p:spPr>
      </p:pic>
      <p:pic>
        <p:nvPicPr>
          <p:cNvPr id="34" name="图形 33">
            <a:extLst>
              <a:ext uri="{FF2B5EF4-FFF2-40B4-BE49-F238E27FC236}">
                <a16:creationId xmlns:a16="http://schemas.microsoft.com/office/drawing/2014/main" id="{DE953DE6-3C0F-47CB-88C7-FEE5B46B55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4817710">
            <a:off x="3781210" y="3170759"/>
            <a:ext cx="302486" cy="226865"/>
          </a:xfrm>
          <a:prstGeom prst="rect">
            <a:avLst/>
          </a:prstGeom>
        </p:spPr>
      </p:pic>
      <p:sp>
        <p:nvSpPr>
          <p:cNvPr id="35" name="椭圆 34">
            <a:extLst>
              <a:ext uri="{FF2B5EF4-FFF2-40B4-BE49-F238E27FC236}">
                <a16:creationId xmlns:a16="http://schemas.microsoft.com/office/drawing/2014/main" id="{A6EFF30B-1EBC-4D0D-8514-9CBFBB7E9CDD}"/>
              </a:ext>
            </a:extLst>
          </p:cNvPr>
          <p:cNvSpPr/>
          <p:nvPr/>
        </p:nvSpPr>
        <p:spPr>
          <a:xfrm>
            <a:off x="3700495" y="3248285"/>
            <a:ext cx="203200" cy="203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5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C92BBE2B-D9A5-40DA-A63D-9C59B325BD49}"/>
              </a:ext>
            </a:extLst>
          </p:cNvPr>
          <p:cNvSpPr/>
          <p:nvPr/>
        </p:nvSpPr>
        <p:spPr>
          <a:xfrm>
            <a:off x="3220948" y="1467148"/>
            <a:ext cx="5557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err="1">
                <a:latin typeface="Bell MT" panose="02020503060305020303" pitchFamily="18" charset="0"/>
                <a:cs typeface="Cairo SemiBold" panose="00000700000000000000" pitchFamily="2" charset="-78"/>
              </a:rPr>
              <a:t>Adly</a:t>
            </a:r>
            <a:endParaRPr lang="zh-CN" altLang="en-US" sz="1200" dirty="0">
              <a:latin typeface="Bell MT" panose="02020503060305020303" pitchFamily="18" charset="0"/>
              <a:cs typeface="Cairo SemiBold" panose="00000700000000000000" pitchFamily="2" charset="-78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7CF05B9-9E97-4092-8B9A-E9CA285C0241}"/>
              </a:ext>
            </a:extLst>
          </p:cNvPr>
          <p:cNvSpPr/>
          <p:nvPr/>
        </p:nvSpPr>
        <p:spPr>
          <a:xfrm rot="158260">
            <a:off x="4593767" y="4197251"/>
            <a:ext cx="113044" cy="43100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4C783213-CAF8-4D60-AC6E-AB8CDA28F940}"/>
              </a:ext>
            </a:extLst>
          </p:cNvPr>
          <p:cNvSpPr/>
          <p:nvPr/>
        </p:nvSpPr>
        <p:spPr>
          <a:xfrm>
            <a:off x="4732700" y="4131111"/>
            <a:ext cx="203200" cy="203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5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9" name="Rectangle 25">
            <a:extLst>
              <a:ext uri="{FF2B5EF4-FFF2-40B4-BE49-F238E27FC236}">
                <a16:creationId xmlns:a16="http://schemas.microsoft.com/office/drawing/2014/main" id="{3DAC9E92-A4B6-46B3-BDF8-B1CC362C33A4}"/>
              </a:ext>
            </a:extLst>
          </p:cNvPr>
          <p:cNvSpPr/>
          <p:nvPr/>
        </p:nvSpPr>
        <p:spPr>
          <a:xfrm rot="5592746">
            <a:off x="4299176" y="4437359"/>
            <a:ext cx="70172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Bus stop</a:t>
            </a:r>
          </a:p>
        </p:txBody>
      </p:sp>
    </p:spTree>
    <p:extLst>
      <p:ext uri="{BB962C8B-B14F-4D97-AF65-F5344CB8AC3E}">
        <p14:creationId xmlns:p14="http://schemas.microsoft.com/office/powerpoint/2010/main" val="169161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7E4E8A0-B0D0-4D01-95AB-A73D00E33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07" y="1362424"/>
            <a:ext cx="5744954" cy="432717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4A162025-770C-4C8D-BC18-5188E6CB2119}"/>
              </a:ext>
            </a:extLst>
          </p:cNvPr>
          <p:cNvGrpSpPr/>
          <p:nvPr/>
        </p:nvGrpSpPr>
        <p:grpSpPr>
          <a:xfrm>
            <a:off x="211572" y="4346779"/>
            <a:ext cx="1900966" cy="2181214"/>
            <a:chOff x="6521685" y="409586"/>
            <a:chExt cx="2367908" cy="271699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216FAB7-4FDB-458E-8067-87D561947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/>
            </a:blip>
            <a:srcRect l="34599"/>
            <a:stretch/>
          </p:blipFill>
          <p:spPr>
            <a:xfrm>
              <a:off x="6521685" y="409586"/>
              <a:ext cx="2367908" cy="2716994"/>
            </a:xfrm>
            <a:prstGeom prst="rect">
              <a:avLst/>
            </a:prstGeom>
          </p:spPr>
        </p:pic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4F70E373-B186-4332-BB1E-49A84716F325}"/>
                </a:ext>
              </a:extLst>
            </p:cNvPr>
            <p:cNvSpPr/>
            <p:nvPr/>
          </p:nvSpPr>
          <p:spPr>
            <a:xfrm>
              <a:off x="8166100" y="1602983"/>
              <a:ext cx="203200" cy="203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DF55045C-A170-4A8D-8E77-F436DCFEF3F2}"/>
              </a:ext>
            </a:extLst>
          </p:cNvPr>
          <p:cNvSpPr txBox="1"/>
          <p:nvPr/>
        </p:nvSpPr>
        <p:spPr>
          <a:xfrm>
            <a:off x="6146346" y="3190324"/>
            <a:ext cx="27432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</a:rPr>
              <a:t>①</a:t>
            </a:r>
            <a:r>
              <a:rPr lang="en-US" altLang="zh-CN" sz="1200" b="1" dirty="0">
                <a:solidFill>
                  <a:srgbClr val="FF0000"/>
                </a:solidFill>
              </a:rPr>
              <a:t>Curb extension and sidewalk pavement</a:t>
            </a:r>
            <a:r>
              <a:rPr lang="en-US" altLang="zh-CN" sz="1200" dirty="0"/>
              <a:t>: 5m turning radius to slow down turning speed of vehicles and create more public space for pedestrians.</a:t>
            </a:r>
          </a:p>
          <a:p>
            <a:r>
              <a:rPr lang="zh-CN" altLang="en-US" sz="1200" b="1" dirty="0">
                <a:solidFill>
                  <a:srgbClr val="FF0000"/>
                </a:solidFill>
              </a:rPr>
              <a:t>②</a:t>
            </a:r>
            <a:r>
              <a:rPr lang="en-US" altLang="zh-CN" sz="1200" b="1" dirty="0">
                <a:solidFill>
                  <a:srgbClr val="FF0000"/>
                </a:solidFill>
              </a:rPr>
              <a:t>One-way Bike lane(2m) and physical separations(0.5m): </a:t>
            </a:r>
            <a:r>
              <a:rPr lang="en-US" altLang="zh-CN" sz="1200" dirty="0"/>
              <a:t>color pavement, bike marks and physical separation to create independent right of way for bicycles and protect bicycles from vehicles.</a:t>
            </a:r>
          </a:p>
          <a:p>
            <a:r>
              <a:rPr lang="zh-CN" altLang="en-US" sz="1200" b="1" dirty="0">
                <a:solidFill>
                  <a:srgbClr val="FF0000"/>
                </a:solidFill>
              </a:rPr>
              <a:t>③</a:t>
            </a:r>
            <a:r>
              <a:rPr lang="en-US" altLang="zh-CN" sz="1200" b="1" dirty="0">
                <a:solidFill>
                  <a:srgbClr val="FF0000"/>
                </a:solidFill>
              </a:rPr>
              <a:t>Continuous bike lane pavement</a:t>
            </a:r>
            <a:r>
              <a:rPr lang="en-US" altLang="zh-CN" sz="1200" dirty="0"/>
              <a:t>: warning the vehicles and guide bicycles to cross the intersection orderly.</a:t>
            </a:r>
          </a:p>
          <a:p>
            <a:r>
              <a:rPr lang="zh-CN" altLang="en-US" sz="1200" b="1" dirty="0">
                <a:solidFill>
                  <a:srgbClr val="FF0000"/>
                </a:solidFill>
              </a:rPr>
              <a:t>④</a:t>
            </a:r>
            <a:r>
              <a:rPr lang="en-US" altLang="zh-CN" sz="1200" b="1" dirty="0">
                <a:solidFill>
                  <a:srgbClr val="FF0000"/>
                </a:solidFill>
              </a:rPr>
              <a:t>Bus lane</a:t>
            </a:r>
            <a:r>
              <a:rPr lang="en-US" altLang="zh-CN" sz="1200" dirty="0"/>
              <a:t>: color pavement and strong enforcement to create independent right of way for buses against interference of vehicles.</a:t>
            </a:r>
            <a:endParaRPr lang="zh-CN" altLang="en-US" sz="1200" dirty="0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2C3194FC-03A7-4C07-9E99-AF7827268419}"/>
              </a:ext>
            </a:extLst>
          </p:cNvPr>
          <p:cNvSpPr/>
          <p:nvPr/>
        </p:nvSpPr>
        <p:spPr>
          <a:xfrm>
            <a:off x="2476500" y="2810173"/>
            <a:ext cx="203200" cy="203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1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C844831-C46C-43D5-A722-9ACF254B226E}"/>
              </a:ext>
            </a:extLst>
          </p:cNvPr>
          <p:cNvSpPr/>
          <p:nvPr/>
        </p:nvSpPr>
        <p:spPr>
          <a:xfrm>
            <a:off x="4098395" y="3034285"/>
            <a:ext cx="203200" cy="203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2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A80C9AB1-62D7-4725-B322-9FCCD8A61341}"/>
              </a:ext>
            </a:extLst>
          </p:cNvPr>
          <p:cNvSpPr/>
          <p:nvPr/>
        </p:nvSpPr>
        <p:spPr>
          <a:xfrm>
            <a:off x="2923684" y="3322612"/>
            <a:ext cx="203200" cy="203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3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1A16A2AE-E7E2-486E-924A-747B67B16A4C}"/>
              </a:ext>
            </a:extLst>
          </p:cNvPr>
          <p:cNvSpPr/>
          <p:nvPr/>
        </p:nvSpPr>
        <p:spPr>
          <a:xfrm>
            <a:off x="3200400" y="4571034"/>
            <a:ext cx="203200" cy="203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4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38970EB-6049-4523-81B1-F2CE98A49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69" t="-153" r="-5469" b="153"/>
          <a:stretch/>
        </p:blipFill>
        <p:spPr>
          <a:xfrm>
            <a:off x="5976662" y="1046393"/>
            <a:ext cx="2905827" cy="197067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87A8A82C-B530-414E-8398-AFEBE160B886}"/>
              </a:ext>
            </a:extLst>
          </p:cNvPr>
          <p:cNvSpPr/>
          <p:nvPr/>
        </p:nvSpPr>
        <p:spPr>
          <a:xfrm>
            <a:off x="2129934" y="2590800"/>
            <a:ext cx="1790700" cy="10241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A46C998F-2110-4B43-9903-752576317CCD}"/>
              </a:ext>
            </a:extLst>
          </p:cNvPr>
          <p:cNvSpPr/>
          <p:nvPr/>
        </p:nvSpPr>
        <p:spPr>
          <a:xfrm>
            <a:off x="3209002" y="53238"/>
            <a:ext cx="58274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Intersection-M</a:t>
            </a:r>
            <a:r>
              <a:rPr lang="en-US" altLang="zh-CN" sz="2800" dirty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ohamed </a:t>
            </a:r>
            <a:r>
              <a:rPr lang="en-US" altLang="zh-CN" sz="2800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Farid</a:t>
            </a:r>
            <a:r>
              <a:rPr lang="en-US" altLang="zh-CN" sz="28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&amp;</a:t>
            </a:r>
          </a:p>
          <a:p>
            <a:r>
              <a:rPr lang="en-US" altLang="zh-CN" sz="28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</a:t>
            </a:r>
            <a:r>
              <a:rPr lang="en-US" altLang="zh-CN" sz="2800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Abd</a:t>
            </a:r>
            <a:r>
              <a:rPr lang="en-US" altLang="zh-CN" sz="28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El-</a:t>
            </a:r>
            <a:r>
              <a:rPr lang="en-US" altLang="zh-CN" sz="2800" dirty="0" err="1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Khalik</a:t>
            </a:r>
            <a:r>
              <a:rPr lang="en-US" altLang="zh-CN" sz="2800" dirty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Tharwat</a:t>
            </a:r>
            <a:endParaRPr lang="en-US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25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5DB460-8759-418B-B6DF-99CF34FFD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856" y="1396812"/>
            <a:ext cx="6379616" cy="5131181"/>
          </a:xfrm>
          <a:prstGeom prst="rect">
            <a:avLst/>
          </a:prstGeom>
        </p:spPr>
      </p:pic>
      <p:grpSp>
        <p:nvGrpSpPr>
          <p:cNvPr id="15" name="组合 4">
            <a:extLst>
              <a:ext uri="{FF2B5EF4-FFF2-40B4-BE49-F238E27FC236}">
                <a16:creationId xmlns:a16="http://schemas.microsoft.com/office/drawing/2014/main" id="{4A162025-770C-4C8D-BC18-5188E6CB2119}"/>
              </a:ext>
            </a:extLst>
          </p:cNvPr>
          <p:cNvGrpSpPr/>
          <p:nvPr/>
        </p:nvGrpSpPr>
        <p:grpSpPr>
          <a:xfrm>
            <a:off x="211572" y="4346779"/>
            <a:ext cx="1900966" cy="2181214"/>
            <a:chOff x="6521685" y="409586"/>
            <a:chExt cx="2367908" cy="2716994"/>
          </a:xfrm>
        </p:grpSpPr>
        <p:pic>
          <p:nvPicPr>
            <p:cNvPr id="16" name="图片 3">
              <a:extLst>
                <a:ext uri="{FF2B5EF4-FFF2-40B4-BE49-F238E27FC236}">
                  <a16:creationId xmlns:a16="http://schemas.microsoft.com/office/drawing/2014/main" id="{7216FAB7-4FDB-458E-8067-87D561947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/>
            </a:blip>
            <a:srcRect l="34599"/>
            <a:stretch/>
          </p:blipFill>
          <p:spPr>
            <a:xfrm>
              <a:off x="6521685" y="409586"/>
              <a:ext cx="2367908" cy="2716994"/>
            </a:xfrm>
            <a:prstGeom prst="rect">
              <a:avLst/>
            </a:prstGeom>
          </p:spPr>
        </p:pic>
        <p:sp>
          <p:nvSpPr>
            <p:cNvPr id="17" name="椭圆 1">
              <a:extLst>
                <a:ext uri="{FF2B5EF4-FFF2-40B4-BE49-F238E27FC236}">
                  <a16:creationId xmlns:a16="http://schemas.microsoft.com/office/drawing/2014/main" id="{4F70E373-B186-4332-BB1E-49A84716F325}"/>
                </a:ext>
              </a:extLst>
            </p:cNvPr>
            <p:cNvSpPr/>
            <p:nvPr/>
          </p:nvSpPr>
          <p:spPr>
            <a:xfrm>
              <a:off x="8166100" y="1602983"/>
              <a:ext cx="203200" cy="203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sp>
        <p:nvSpPr>
          <p:cNvPr id="10" name="Rectangle 25">
            <a:extLst>
              <a:ext uri="{FF2B5EF4-FFF2-40B4-BE49-F238E27FC236}">
                <a16:creationId xmlns:a16="http://schemas.microsoft.com/office/drawing/2014/main" id="{A46C998F-2110-4B43-9903-752576317CCD}"/>
              </a:ext>
            </a:extLst>
          </p:cNvPr>
          <p:cNvSpPr/>
          <p:nvPr/>
        </p:nvSpPr>
        <p:spPr>
          <a:xfrm>
            <a:off x="3209002" y="53238"/>
            <a:ext cx="61875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Intersection-M</a:t>
            </a:r>
            <a:r>
              <a:rPr lang="en-US" altLang="zh-CN" dirty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ohamed </a:t>
            </a:r>
            <a:r>
              <a:rPr lang="en-US" altLang="zh-CN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Farid</a:t>
            </a:r>
            <a:r>
              <a:rPr lang="en-US" altLang="zh-CN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&amp;</a:t>
            </a:r>
          </a:p>
          <a:p>
            <a:r>
              <a:rPr lang="en-US" altLang="zh-CN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Abd</a:t>
            </a:r>
            <a:r>
              <a:rPr lang="en-US" altLang="zh-CN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El-</a:t>
            </a:r>
            <a:r>
              <a:rPr lang="en-US" altLang="zh-CN" dirty="0" err="1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Khalik</a:t>
            </a:r>
            <a:r>
              <a:rPr lang="en-US" altLang="zh-CN" dirty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Tharwat</a:t>
            </a:r>
            <a:r>
              <a:rPr lang="en-US" altLang="zh-CN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(Detailed designs)</a:t>
            </a:r>
            <a:endParaRPr lang="en-US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95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t="-1" b="2077"/>
          <a:stretch/>
        </p:blipFill>
        <p:spPr>
          <a:xfrm>
            <a:off x="-108520" y="573832"/>
            <a:ext cx="9468808" cy="62867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46C998F-2110-4B43-9903-752576317CCD}"/>
              </a:ext>
            </a:extLst>
          </p:cNvPr>
          <p:cNvSpPr/>
          <p:nvPr/>
        </p:nvSpPr>
        <p:spPr>
          <a:xfrm>
            <a:off x="3209002" y="53238"/>
            <a:ext cx="61875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M</a:t>
            </a:r>
            <a:r>
              <a:rPr lang="en-US" altLang="zh-CN" sz="28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ohamed </a:t>
            </a:r>
            <a:r>
              <a:rPr lang="en-US" altLang="zh-CN" sz="2800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Farid</a:t>
            </a:r>
            <a:r>
              <a:rPr lang="en-US" altLang="zh-CN" sz="28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&amp;</a:t>
            </a:r>
          </a:p>
          <a:p>
            <a:r>
              <a:rPr lang="en-US" altLang="zh-CN" sz="2800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Abd</a:t>
            </a:r>
            <a:r>
              <a:rPr lang="en-US" altLang="zh-CN" sz="28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El-</a:t>
            </a:r>
            <a:r>
              <a:rPr lang="en-US" altLang="zh-CN" sz="2800" dirty="0" err="1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Khalik</a:t>
            </a:r>
            <a:r>
              <a:rPr lang="en-US" altLang="zh-CN" sz="2800" dirty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</a:t>
            </a:r>
            <a:r>
              <a:rPr lang="en-US" altLang="zh-CN" sz="2800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Tharwat</a:t>
            </a:r>
            <a:r>
              <a:rPr lang="en-US" altLang="zh-CN" sz="2800" dirty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- Before</a:t>
            </a:r>
            <a:endParaRPr lang="en-US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26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980728"/>
            <a:ext cx="9144000" cy="5340960"/>
            <a:chOff x="107504" y="868680"/>
            <a:chExt cx="8839329" cy="51645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641"/>
            <a:stretch/>
          </p:blipFill>
          <p:spPr>
            <a:xfrm>
              <a:off x="6920880" y="880344"/>
              <a:ext cx="2025953" cy="256008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1880" y="868680"/>
              <a:ext cx="3429000" cy="25717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04" y="3451859"/>
              <a:ext cx="1967042" cy="258133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04" y="868680"/>
              <a:ext cx="3429000" cy="257175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436" y="3640343"/>
            <a:ext cx="3545221" cy="26596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245" y="3640343"/>
            <a:ext cx="3547190" cy="2659615"/>
          </a:xfrm>
          <a:prstGeom prst="rect">
            <a:avLst/>
          </a:prstGeom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3275856" y="266680"/>
            <a:ext cx="5724128" cy="432048"/>
          </a:xfr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Downtown pedestrian friendly walkways</a:t>
            </a:r>
            <a:endParaRPr lang="ar-E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3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B827173E-4CA6-43EE-8828-2D048238B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" t="590" r="384" b="1043"/>
          <a:stretch/>
        </p:blipFill>
        <p:spPr>
          <a:xfrm>
            <a:off x="-108520" y="548680"/>
            <a:ext cx="9361040" cy="65527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sp>
        <p:nvSpPr>
          <p:cNvPr id="5" name="Rectangle 25">
            <a:extLst>
              <a:ext uri="{FF2B5EF4-FFF2-40B4-BE49-F238E27FC236}">
                <a16:creationId xmlns:a16="http://schemas.microsoft.com/office/drawing/2014/main" id="{A46C998F-2110-4B43-9903-752576317CCD}"/>
              </a:ext>
            </a:extLst>
          </p:cNvPr>
          <p:cNvSpPr/>
          <p:nvPr/>
        </p:nvSpPr>
        <p:spPr>
          <a:xfrm>
            <a:off x="3209002" y="53238"/>
            <a:ext cx="61875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M</a:t>
            </a:r>
            <a:r>
              <a:rPr lang="en-US" altLang="zh-CN" sz="28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ohamed </a:t>
            </a:r>
            <a:r>
              <a:rPr lang="en-US" altLang="zh-CN" sz="2800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Farid</a:t>
            </a:r>
            <a:r>
              <a:rPr lang="en-US" altLang="zh-CN" sz="28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&amp;</a:t>
            </a:r>
          </a:p>
          <a:p>
            <a:r>
              <a:rPr lang="en-US" altLang="zh-CN" sz="2800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Abd</a:t>
            </a:r>
            <a:r>
              <a:rPr lang="en-US" altLang="zh-CN" sz="28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El-</a:t>
            </a:r>
            <a:r>
              <a:rPr lang="en-US" altLang="zh-CN" sz="2800" dirty="0" err="1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Khalik</a:t>
            </a:r>
            <a:r>
              <a:rPr lang="en-US" altLang="zh-CN" sz="2800" dirty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</a:t>
            </a:r>
            <a:r>
              <a:rPr lang="en-US" altLang="zh-CN" sz="2800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Tharwat</a:t>
            </a:r>
            <a:r>
              <a:rPr lang="en-US" altLang="zh-CN" sz="2800" dirty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- After</a:t>
            </a:r>
            <a:endParaRPr lang="en-US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63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E031E961-AD93-4A78-9904-023656049216}"/>
              </a:ext>
            </a:extLst>
          </p:cNvPr>
          <p:cNvGrpSpPr/>
          <p:nvPr/>
        </p:nvGrpSpPr>
        <p:grpSpPr>
          <a:xfrm>
            <a:off x="142832" y="1022798"/>
            <a:ext cx="5918991" cy="4586052"/>
            <a:chOff x="190779" y="1413456"/>
            <a:chExt cx="5918991" cy="4586052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12EC1DE7-CDBD-47A6-9661-7FE0D2262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505" y="1413456"/>
              <a:ext cx="5866213" cy="4192214"/>
            </a:xfrm>
            <a:prstGeom prst="rect">
              <a:avLst/>
            </a:prstGeom>
          </p:spPr>
        </p:pic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10A1953-12E4-413C-8877-D675FBA8805B}"/>
                </a:ext>
              </a:extLst>
            </p:cNvPr>
            <p:cNvSpPr/>
            <p:nvPr/>
          </p:nvSpPr>
          <p:spPr>
            <a:xfrm rot="18113718">
              <a:off x="1941994" y="5111244"/>
              <a:ext cx="1445695" cy="3308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 err="1">
                  <a:latin typeface="Bell MT" panose="02020503060305020303" pitchFamily="18" charset="0"/>
                  <a:cs typeface="Cairo SemiBold" panose="00000700000000000000" pitchFamily="2" charset="-78"/>
                </a:rPr>
                <a:t>Talaat</a:t>
              </a:r>
              <a:r>
                <a:rPr lang="en-US" sz="1400" b="1" dirty="0">
                  <a:latin typeface="Bell MT" panose="02020503060305020303" pitchFamily="18" charset="0"/>
                  <a:cs typeface="Cairo SemiBold" panose="00000700000000000000" pitchFamily="2" charset="-78"/>
                </a:rPr>
                <a:t> </a:t>
              </a:r>
              <a:r>
                <a:rPr lang="en-US" sz="1400" b="1" dirty="0" err="1">
                  <a:latin typeface="Bell MT" panose="02020503060305020303" pitchFamily="18" charset="0"/>
                  <a:cs typeface="Cairo SemiBold" panose="00000700000000000000" pitchFamily="2" charset="-78"/>
                </a:rPr>
                <a:t>Harb</a:t>
              </a:r>
              <a:endParaRPr lang="en-US" sz="1400" b="1" dirty="0">
                <a:latin typeface="Bell MT" panose="02020503060305020303" pitchFamily="18" charset="0"/>
              </a:endParaRPr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C06232A-239B-4429-9206-F26D72502980}"/>
                </a:ext>
              </a:extLst>
            </p:cNvPr>
            <p:cNvSpPr/>
            <p:nvPr/>
          </p:nvSpPr>
          <p:spPr>
            <a:xfrm rot="20257982">
              <a:off x="190779" y="3611588"/>
              <a:ext cx="1395937" cy="3426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 err="1">
                  <a:latin typeface="Bell MT" panose="02020503060305020303" pitchFamily="18" charset="0"/>
                  <a:cs typeface="Cairo SemiBold" panose="00000700000000000000" pitchFamily="2" charset="-78"/>
                </a:rPr>
                <a:t>Kasr</a:t>
              </a:r>
              <a:r>
                <a:rPr lang="en-US" sz="1400" b="1" dirty="0">
                  <a:latin typeface="Bell MT" panose="02020503060305020303" pitchFamily="18" charset="0"/>
                  <a:cs typeface="Cairo SemiBold" panose="00000700000000000000" pitchFamily="2" charset="-78"/>
                </a:rPr>
                <a:t> El Nile</a:t>
              </a:r>
              <a:endParaRPr lang="en-US" sz="1400" b="1" dirty="0">
                <a:latin typeface="Bell MT" panose="02020503060305020303" pitchFamily="18" charset="0"/>
              </a:endParaRPr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0C2F12F5-69A7-4314-89BE-C8339933BC3F}"/>
                </a:ext>
              </a:extLst>
            </p:cNvPr>
            <p:cNvSpPr/>
            <p:nvPr/>
          </p:nvSpPr>
          <p:spPr>
            <a:xfrm rot="1380935">
              <a:off x="4375326" y="5000872"/>
              <a:ext cx="1734444" cy="3426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Bell MT" panose="02020503060305020303" pitchFamily="18" charset="0"/>
                  <a:cs typeface="Cairo SemiBold" panose="00000700000000000000" pitchFamily="2" charset="-78"/>
                </a:rPr>
                <a:t>Sabry </a:t>
              </a:r>
              <a:r>
                <a:rPr lang="en-US" sz="1400" b="1" dirty="0" err="1">
                  <a:latin typeface="Bell MT" panose="02020503060305020303" pitchFamily="18" charset="0"/>
                  <a:cs typeface="Cairo SemiBold" panose="00000700000000000000" pitchFamily="2" charset="-78"/>
                </a:rPr>
                <a:t>Abou</a:t>
              </a:r>
              <a:r>
                <a:rPr lang="en-US" sz="1400" b="1" dirty="0">
                  <a:latin typeface="Bell MT" panose="02020503060305020303" pitchFamily="18" charset="0"/>
                  <a:cs typeface="Cairo SemiBold" panose="00000700000000000000" pitchFamily="2" charset="-78"/>
                </a:rPr>
                <a:t> </a:t>
              </a:r>
              <a:r>
                <a:rPr lang="en-US" sz="1400" b="1" dirty="0" err="1">
                  <a:latin typeface="Bell MT" panose="02020503060305020303" pitchFamily="18" charset="0"/>
                  <a:cs typeface="Cairo SemiBold" panose="00000700000000000000" pitchFamily="2" charset="-78"/>
                </a:rPr>
                <a:t>Alam</a:t>
              </a:r>
              <a:endParaRPr lang="en-US" sz="1400" b="1" dirty="0">
                <a:latin typeface="Bell MT" panose="02020503060305020303" pitchFamily="18" charset="0"/>
              </a:endParaRPr>
            </a:p>
          </p:txBody>
        </p:sp>
      </p:grpSp>
      <p:sp>
        <p:nvSpPr>
          <p:cNvPr id="3" name="Rectangle 25">
            <a:extLst>
              <a:ext uri="{FF2B5EF4-FFF2-40B4-BE49-F238E27FC236}">
                <a16:creationId xmlns:a16="http://schemas.microsoft.com/office/drawing/2014/main" id="{00C85BDE-0E8F-4792-BAF8-8789D0E9957F}"/>
              </a:ext>
            </a:extLst>
          </p:cNvPr>
          <p:cNvSpPr/>
          <p:nvPr/>
        </p:nvSpPr>
        <p:spPr>
          <a:xfrm>
            <a:off x="3160089" y="177265"/>
            <a:ext cx="6204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Intersection-</a:t>
            </a:r>
            <a:r>
              <a:rPr lang="en-US" sz="3200" dirty="0" err="1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Talaat</a:t>
            </a:r>
            <a:r>
              <a:rPr lang="en-US" sz="3200" dirty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Harb</a:t>
            </a:r>
            <a:r>
              <a:rPr lang="en-US" sz="32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Square</a:t>
            </a:r>
            <a:endParaRPr lang="en-US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3EEB36E-809A-4CF0-B564-D268848A27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81" t="20481"/>
          <a:stretch/>
        </p:blipFill>
        <p:spPr>
          <a:xfrm>
            <a:off x="6541320" y="1046429"/>
            <a:ext cx="2082714" cy="1557416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6AB8014-532A-446F-8607-77C79650ED2C}"/>
              </a:ext>
            </a:extLst>
          </p:cNvPr>
          <p:cNvGrpSpPr/>
          <p:nvPr/>
        </p:nvGrpSpPr>
        <p:grpSpPr>
          <a:xfrm>
            <a:off x="175797" y="4639992"/>
            <a:ext cx="1900966" cy="2181214"/>
            <a:chOff x="6521685" y="409586"/>
            <a:chExt cx="2367908" cy="271699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C181196-0480-4F0C-AB69-6AB494ED8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34599"/>
            <a:stretch/>
          </p:blipFill>
          <p:spPr>
            <a:xfrm>
              <a:off x="6521685" y="409586"/>
              <a:ext cx="2367908" cy="2716994"/>
            </a:xfrm>
            <a:prstGeom prst="rect">
              <a:avLst/>
            </a:prstGeom>
          </p:spPr>
        </p:pic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CEE007D-73BF-490E-AA11-A90E9FA55860}"/>
                </a:ext>
              </a:extLst>
            </p:cNvPr>
            <p:cNvSpPr/>
            <p:nvPr/>
          </p:nvSpPr>
          <p:spPr>
            <a:xfrm>
              <a:off x="7343483" y="2077569"/>
              <a:ext cx="203200" cy="203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924DAEA8-108B-42B0-8500-0E6486D4FABA}"/>
              </a:ext>
            </a:extLst>
          </p:cNvPr>
          <p:cNvSpPr txBox="1"/>
          <p:nvPr/>
        </p:nvSpPr>
        <p:spPr>
          <a:xfrm>
            <a:off x="6185941" y="2595676"/>
            <a:ext cx="295805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</a:rPr>
              <a:t>①</a:t>
            </a:r>
            <a:r>
              <a:rPr lang="en-US" altLang="zh-CN" sz="1200" b="1" dirty="0">
                <a:solidFill>
                  <a:srgbClr val="FF0000"/>
                </a:solidFill>
              </a:rPr>
              <a:t>Raised intersection and sidewalk pavement</a:t>
            </a:r>
            <a:r>
              <a:rPr lang="en-US" altLang="zh-CN" sz="1200" dirty="0"/>
              <a:t>: to slow down the crossing speed of vehicles and make a </a:t>
            </a:r>
            <a:r>
              <a:rPr lang="en-US" altLang="zh-CN" sz="1200" dirty="0" smtClean="0"/>
              <a:t>safe </a:t>
            </a:r>
            <a:r>
              <a:rPr lang="en-US" altLang="zh-CN" sz="1200" dirty="0"/>
              <a:t>and accessible crossing environment for all, especial for the disable.</a:t>
            </a:r>
          </a:p>
          <a:p>
            <a:r>
              <a:rPr lang="zh-CN" altLang="en-US" sz="1200" b="1" dirty="0">
                <a:solidFill>
                  <a:srgbClr val="FF0000"/>
                </a:solidFill>
              </a:rPr>
              <a:t>②</a:t>
            </a:r>
            <a:r>
              <a:rPr lang="en-US" altLang="zh-CN" sz="1200" b="1" dirty="0">
                <a:solidFill>
                  <a:srgbClr val="FF0000"/>
                </a:solidFill>
              </a:rPr>
              <a:t>Bollards</a:t>
            </a:r>
            <a:r>
              <a:rPr lang="en-US" altLang="zh-CN" sz="1200" dirty="0"/>
              <a:t>: use bollards to minimize the turning radius(5m) to slow down turning speed of vehicles, create more public space and reduce crossing distance for pedestrians, and protect the sidewalk from vehicles.</a:t>
            </a:r>
          </a:p>
          <a:p>
            <a:r>
              <a:rPr lang="zh-CN" altLang="en-US" sz="1200" b="1" dirty="0">
                <a:solidFill>
                  <a:srgbClr val="FF0000"/>
                </a:solidFill>
              </a:rPr>
              <a:t>③</a:t>
            </a:r>
            <a:r>
              <a:rPr lang="en-US" altLang="zh-CN" sz="1200" b="1" dirty="0">
                <a:solidFill>
                  <a:srgbClr val="FF0000"/>
                </a:solidFill>
              </a:rPr>
              <a:t>One-way Bike lane(2m) and physical separations(0.5m): </a:t>
            </a:r>
            <a:r>
              <a:rPr lang="en-US" altLang="zh-CN" sz="1200" dirty="0"/>
              <a:t>color pavement, bike marks and physical separation to create independent right of way for bicycles and protect bicycles from vehicles.</a:t>
            </a:r>
          </a:p>
          <a:p>
            <a:r>
              <a:rPr lang="zh-CN" altLang="en-US" sz="1200" b="1" dirty="0">
                <a:solidFill>
                  <a:srgbClr val="FF0000"/>
                </a:solidFill>
              </a:rPr>
              <a:t>④</a:t>
            </a:r>
            <a:r>
              <a:rPr lang="en-US" altLang="zh-CN" sz="1200" b="1" dirty="0">
                <a:solidFill>
                  <a:srgbClr val="FF0000"/>
                </a:solidFill>
              </a:rPr>
              <a:t>Continuous bike lane pavement</a:t>
            </a:r>
            <a:r>
              <a:rPr lang="en-US" altLang="zh-CN" sz="1200" dirty="0"/>
              <a:t>: warning the vehicles and guide bicycles to cross the intersection orderly.</a:t>
            </a:r>
          </a:p>
          <a:p>
            <a:r>
              <a:rPr lang="zh-CN" altLang="en-US" sz="1200" b="1" dirty="0">
                <a:solidFill>
                  <a:srgbClr val="FF0000"/>
                </a:solidFill>
              </a:rPr>
              <a:t>⑤</a:t>
            </a:r>
            <a:r>
              <a:rPr lang="en-US" altLang="zh-CN" sz="1200" b="1" dirty="0">
                <a:solidFill>
                  <a:srgbClr val="FF0000"/>
                </a:solidFill>
              </a:rPr>
              <a:t>color marks: </a:t>
            </a:r>
            <a:r>
              <a:rPr lang="en-US" altLang="zh-CN" sz="1200" dirty="0"/>
              <a:t>color marks to strengthen the warning to protect the bike lane.</a:t>
            </a:r>
            <a:endParaRPr lang="zh-CN" altLang="en-US" sz="1200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98AA6F84-18F3-457C-8AAF-4D22197E9208}"/>
              </a:ext>
            </a:extLst>
          </p:cNvPr>
          <p:cNvSpPr/>
          <p:nvPr/>
        </p:nvSpPr>
        <p:spPr>
          <a:xfrm>
            <a:off x="2533648" y="2418047"/>
            <a:ext cx="203200" cy="203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1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503DB1C6-EE12-4D12-AEE5-9E5B922CAC59}"/>
              </a:ext>
            </a:extLst>
          </p:cNvPr>
          <p:cNvSpPr/>
          <p:nvPr/>
        </p:nvSpPr>
        <p:spPr>
          <a:xfrm>
            <a:off x="4311670" y="2838636"/>
            <a:ext cx="203200" cy="203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2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D386CB82-82BD-4B43-BB38-DB7E82F48651}"/>
              </a:ext>
            </a:extLst>
          </p:cNvPr>
          <p:cNvSpPr/>
          <p:nvPr/>
        </p:nvSpPr>
        <p:spPr>
          <a:xfrm>
            <a:off x="1001451" y="4035757"/>
            <a:ext cx="203200" cy="203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3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029ECF8-0698-4EAD-8A96-2AA9C081B640}"/>
              </a:ext>
            </a:extLst>
          </p:cNvPr>
          <p:cNvSpPr/>
          <p:nvPr/>
        </p:nvSpPr>
        <p:spPr>
          <a:xfrm>
            <a:off x="2635248" y="3728725"/>
            <a:ext cx="203200" cy="203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4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D42E56FC-D1E2-4A95-A761-A107F6A85BF9}"/>
              </a:ext>
            </a:extLst>
          </p:cNvPr>
          <p:cNvSpPr/>
          <p:nvPr/>
        </p:nvSpPr>
        <p:spPr>
          <a:xfrm>
            <a:off x="3264134" y="3570260"/>
            <a:ext cx="203200" cy="203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5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68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465D3B-A05F-44AE-A458-3FF087ABF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068141"/>
            <a:ext cx="7183254" cy="5702888"/>
          </a:xfrm>
          <a:prstGeom prst="rect">
            <a:avLst/>
          </a:prstGeom>
        </p:spPr>
      </p:pic>
      <p:grpSp>
        <p:nvGrpSpPr>
          <p:cNvPr id="10" name="组合 15">
            <a:extLst>
              <a:ext uri="{FF2B5EF4-FFF2-40B4-BE49-F238E27FC236}">
                <a16:creationId xmlns:a16="http://schemas.microsoft.com/office/drawing/2014/main" id="{46AB8014-532A-446F-8607-77C79650ED2C}"/>
              </a:ext>
            </a:extLst>
          </p:cNvPr>
          <p:cNvGrpSpPr/>
          <p:nvPr/>
        </p:nvGrpSpPr>
        <p:grpSpPr>
          <a:xfrm>
            <a:off x="175797" y="4639992"/>
            <a:ext cx="1900966" cy="2181214"/>
            <a:chOff x="6521685" y="409586"/>
            <a:chExt cx="2367908" cy="2716994"/>
          </a:xfrm>
        </p:grpSpPr>
        <p:pic>
          <p:nvPicPr>
            <p:cNvPr id="12" name="图片 16">
              <a:extLst>
                <a:ext uri="{FF2B5EF4-FFF2-40B4-BE49-F238E27FC236}">
                  <a16:creationId xmlns:a16="http://schemas.microsoft.com/office/drawing/2014/main" id="{DC181196-0480-4F0C-AB69-6AB494ED8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34599"/>
            <a:stretch/>
          </p:blipFill>
          <p:spPr>
            <a:xfrm>
              <a:off x="6521685" y="409586"/>
              <a:ext cx="2367908" cy="2716994"/>
            </a:xfrm>
            <a:prstGeom prst="rect">
              <a:avLst/>
            </a:prstGeom>
          </p:spPr>
        </p:pic>
        <p:sp>
          <p:nvSpPr>
            <p:cNvPr id="13" name="椭圆 17">
              <a:extLst>
                <a:ext uri="{FF2B5EF4-FFF2-40B4-BE49-F238E27FC236}">
                  <a16:creationId xmlns:a16="http://schemas.microsoft.com/office/drawing/2014/main" id="{0CEE007D-73BF-490E-AA11-A90E9FA55860}"/>
                </a:ext>
              </a:extLst>
            </p:cNvPr>
            <p:cNvSpPr/>
            <p:nvPr/>
          </p:nvSpPr>
          <p:spPr>
            <a:xfrm>
              <a:off x="7343483" y="2077569"/>
              <a:ext cx="203200" cy="203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sp>
        <p:nvSpPr>
          <p:cNvPr id="14" name="Rectangle 25">
            <a:extLst>
              <a:ext uri="{FF2B5EF4-FFF2-40B4-BE49-F238E27FC236}">
                <a16:creationId xmlns:a16="http://schemas.microsoft.com/office/drawing/2014/main" id="{00C85BDE-0E8F-4792-BAF8-8789D0E9957F}"/>
              </a:ext>
            </a:extLst>
          </p:cNvPr>
          <p:cNvSpPr/>
          <p:nvPr/>
        </p:nvSpPr>
        <p:spPr>
          <a:xfrm>
            <a:off x="3203848" y="-15941"/>
            <a:ext cx="6264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Intersection-</a:t>
            </a:r>
            <a:r>
              <a:rPr lang="en-US" sz="3200" dirty="0" err="1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Talaat</a:t>
            </a:r>
            <a:r>
              <a:rPr lang="en-US" sz="3200" dirty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Harb</a:t>
            </a:r>
            <a:r>
              <a:rPr lang="en-US" sz="32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Square (Detailed designs)</a:t>
            </a:r>
            <a:endParaRPr lang="en-US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6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16632"/>
            <a:ext cx="9144000" cy="457200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rgbClr val="00A951"/>
                </a:solidFill>
              </a:rPr>
              <a:t>Talaat</a:t>
            </a:r>
            <a:r>
              <a:rPr lang="en-US" sz="2400" dirty="0" smtClean="0">
                <a:solidFill>
                  <a:srgbClr val="00A951"/>
                </a:solidFill>
              </a:rPr>
              <a:t> </a:t>
            </a:r>
            <a:r>
              <a:rPr lang="en-US" sz="2400" dirty="0" err="1" smtClean="0">
                <a:solidFill>
                  <a:srgbClr val="00A951"/>
                </a:solidFill>
              </a:rPr>
              <a:t>Harb</a:t>
            </a:r>
            <a:r>
              <a:rPr lang="en-US" sz="2400" dirty="0" smtClean="0">
                <a:solidFill>
                  <a:srgbClr val="00A951"/>
                </a:solidFill>
              </a:rPr>
              <a:t> Square: Before</a:t>
            </a:r>
            <a:endParaRPr lang="ar-EG" sz="2400" dirty="0">
              <a:solidFill>
                <a:srgbClr val="00A95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17" y="548680"/>
            <a:ext cx="9571992" cy="6381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sp>
        <p:nvSpPr>
          <p:cNvPr id="5" name="Rectangle 25">
            <a:extLst>
              <a:ext uri="{FF2B5EF4-FFF2-40B4-BE49-F238E27FC236}">
                <a16:creationId xmlns:a16="http://schemas.microsoft.com/office/drawing/2014/main" id="{00C85BDE-0E8F-4792-BAF8-8789D0E9957F}"/>
              </a:ext>
            </a:extLst>
          </p:cNvPr>
          <p:cNvSpPr/>
          <p:nvPr/>
        </p:nvSpPr>
        <p:spPr>
          <a:xfrm>
            <a:off x="3462617" y="213540"/>
            <a:ext cx="56813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Talaat</a:t>
            </a:r>
            <a:r>
              <a:rPr lang="en-US" sz="32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Harb</a:t>
            </a:r>
            <a:r>
              <a:rPr lang="en-US" sz="32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Square - Before</a:t>
            </a:r>
            <a:endParaRPr lang="en-US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848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0" y="116632"/>
            <a:ext cx="9144000" cy="4572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272"/>
              </a:spcBef>
              <a:buFont typeface="Arial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457200" rtl="0" eaLnBrk="1" latinLnBrk="0" hangingPunct="1">
              <a:spcBef>
                <a:spcPts val="800"/>
              </a:spcBef>
              <a:buFont typeface="Arial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dirty="0" err="1" smtClean="0">
                <a:solidFill>
                  <a:srgbClr val="00A951"/>
                </a:solidFill>
              </a:rPr>
              <a:t>Talaat</a:t>
            </a:r>
            <a:r>
              <a:rPr lang="en-US" sz="2400" dirty="0" smtClean="0">
                <a:solidFill>
                  <a:srgbClr val="00A951"/>
                </a:solidFill>
              </a:rPr>
              <a:t> </a:t>
            </a:r>
            <a:r>
              <a:rPr lang="en-US" sz="2400" dirty="0" err="1" smtClean="0">
                <a:solidFill>
                  <a:srgbClr val="00A951"/>
                </a:solidFill>
              </a:rPr>
              <a:t>Harb</a:t>
            </a:r>
            <a:r>
              <a:rPr lang="en-US" sz="2400" dirty="0" smtClean="0">
                <a:solidFill>
                  <a:srgbClr val="00A951"/>
                </a:solidFill>
              </a:rPr>
              <a:t> Square: After</a:t>
            </a:r>
            <a:endParaRPr lang="ar-EG" sz="2400" dirty="0">
              <a:solidFill>
                <a:srgbClr val="00A95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665"/>
            <a:ext cx="9144000" cy="6491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sp>
        <p:nvSpPr>
          <p:cNvPr id="6" name="Rectangle 25">
            <a:extLst>
              <a:ext uri="{FF2B5EF4-FFF2-40B4-BE49-F238E27FC236}">
                <a16:creationId xmlns:a16="http://schemas.microsoft.com/office/drawing/2014/main" id="{00C85BDE-0E8F-4792-BAF8-8789D0E9957F}"/>
              </a:ext>
            </a:extLst>
          </p:cNvPr>
          <p:cNvSpPr/>
          <p:nvPr/>
        </p:nvSpPr>
        <p:spPr>
          <a:xfrm>
            <a:off x="3462617" y="213540"/>
            <a:ext cx="56813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Talaat</a:t>
            </a:r>
            <a:r>
              <a:rPr lang="en-US" sz="32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Harb</a:t>
            </a:r>
            <a:r>
              <a:rPr lang="en-US" sz="32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Square - After</a:t>
            </a:r>
            <a:endParaRPr lang="en-US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54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357" y="1096183"/>
            <a:ext cx="2179175" cy="26335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143" y="1100719"/>
            <a:ext cx="2048313" cy="26158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95936" y="3523160"/>
            <a:ext cx="4678114" cy="307777"/>
          </a:xfrm>
          <a:prstGeom prst="rect">
            <a:avLst/>
          </a:prstGeom>
          <a:solidFill>
            <a:srgbClr val="00A95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Shifting light poles &amp; traffic lights away from intersection</a:t>
            </a:r>
            <a:endParaRPr lang="ar-EG" sz="1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5"/>
          <a:stretch/>
        </p:blipFill>
        <p:spPr>
          <a:xfrm>
            <a:off x="6625417" y="4144291"/>
            <a:ext cx="2051039" cy="26278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7" y="1101465"/>
            <a:ext cx="3501204" cy="26259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b="13775"/>
          <a:stretch/>
        </p:blipFill>
        <p:spPr>
          <a:xfrm>
            <a:off x="307647" y="4144292"/>
            <a:ext cx="3503850" cy="26278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357" y="4144292"/>
            <a:ext cx="2179174" cy="262788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02147" y="3512041"/>
            <a:ext cx="2075759" cy="307777"/>
          </a:xfrm>
          <a:prstGeom prst="rect">
            <a:avLst/>
          </a:prstGeom>
          <a:solidFill>
            <a:srgbClr val="00A95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Universal access ramps</a:t>
            </a:r>
            <a:endParaRPr lang="ar-EG" sz="14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893" y="6505599"/>
            <a:ext cx="1192059" cy="307777"/>
          </a:xfrm>
          <a:prstGeom prst="rect">
            <a:avLst/>
          </a:prstGeom>
          <a:solidFill>
            <a:srgbClr val="00A95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Cycle tracks</a:t>
            </a:r>
            <a:endParaRPr lang="ar-EG" sz="14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78697" y="6505599"/>
            <a:ext cx="2808312" cy="307777"/>
          </a:xfrm>
          <a:prstGeom prst="rect">
            <a:avLst/>
          </a:prstGeom>
          <a:solidFill>
            <a:srgbClr val="00A951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Continuous bike lanes pavement </a:t>
            </a:r>
            <a:endParaRPr lang="ar-EG" sz="14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sp>
        <p:nvSpPr>
          <p:cNvPr id="13" name="Text Placeholder 1"/>
          <p:cNvSpPr txBox="1">
            <a:spLocks/>
          </p:cNvSpPr>
          <p:nvPr/>
        </p:nvSpPr>
        <p:spPr>
          <a:xfrm>
            <a:off x="3317304" y="16098"/>
            <a:ext cx="5719192" cy="1006700"/>
          </a:xfr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From trial to on-ground implementation! </a:t>
            </a:r>
            <a:endParaRPr lang="ar-EG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6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1"/>
            <a:ext cx="9144000" cy="223389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2C330A5-6BDF-9C4C-B53D-274CCF4C0E7A}"/>
              </a:ext>
            </a:extLst>
          </p:cNvPr>
          <p:cNvSpPr txBox="1">
            <a:spLocks/>
          </p:cNvSpPr>
          <p:nvPr/>
        </p:nvSpPr>
        <p:spPr>
          <a:xfrm>
            <a:off x="3203848" y="116632"/>
            <a:ext cx="5832648" cy="906166"/>
          </a:xfrm>
          <a:prstGeom prst="rect">
            <a:avLst/>
          </a:prstGeom>
          <a:noFill/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9C4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Reclaiming public spaces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El Tahrir Parking: Before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7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2C330A5-6BDF-9C4C-B53D-274CCF4C0E7A}"/>
              </a:ext>
            </a:extLst>
          </p:cNvPr>
          <p:cNvSpPr txBox="1">
            <a:spLocks/>
          </p:cNvSpPr>
          <p:nvPr/>
        </p:nvSpPr>
        <p:spPr>
          <a:xfrm>
            <a:off x="3203848" y="116632"/>
            <a:ext cx="5832648" cy="906166"/>
          </a:xfrm>
          <a:prstGeom prst="rect">
            <a:avLst/>
          </a:prstGeom>
          <a:noFill/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9C4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Reclaiming public spaces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El Tahrir Parking: After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B46EBB-5AA3-C44E-B482-B7E85807AE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76872"/>
            <a:ext cx="9144000" cy="223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78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2896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/>
              <a:t>Thank you</a:t>
            </a:r>
          </a:p>
        </p:txBody>
      </p:sp>
      <p:sp>
        <p:nvSpPr>
          <p:cNvPr id="3" name="Rectangle 5"/>
          <p:cNvSpPr>
            <a:spLocks/>
          </p:cNvSpPr>
          <p:nvPr/>
        </p:nvSpPr>
        <p:spPr bwMode="auto">
          <a:xfrm>
            <a:off x="457200" y="5562600"/>
            <a:ext cx="8229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8">
              <a:lnSpc>
                <a:spcPct val="120000"/>
              </a:lnSpc>
              <a:defRPr/>
            </a:pP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Trebuchet MS"/>
                <a:ea typeface="Arial" charset="0"/>
                <a:cs typeface="Trebuchet MS"/>
              </a:rPr>
              <a:t>africa.itdp.org</a:t>
            </a:r>
            <a:endParaRPr lang="en-US" dirty="0">
              <a:solidFill>
                <a:schemeClr val="bg1">
                  <a:lumMod val="50000"/>
                </a:schemeClr>
              </a:solidFill>
              <a:latin typeface="Trebuchet MS"/>
              <a:ea typeface="Arial" charset="0"/>
              <a:cs typeface="Trebuchet MS"/>
            </a:endParaRPr>
          </a:p>
          <a:p>
            <a:pPr marL="39688">
              <a:lnSpc>
                <a:spcPct val="120000"/>
              </a:lnSpc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rebuchet MS"/>
                <a:ea typeface="Arial" charset="0"/>
                <a:cs typeface="Trebuchet MS"/>
              </a:rPr>
              <a:t>@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Trebuchet MS"/>
                <a:ea typeface="Arial" charset="0"/>
                <a:cs typeface="Trebuchet MS"/>
              </a:rPr>
              <a:t>itdpafrica</a:t>
            </a:r>
            <a:endParaRPr lang="en-US" dirty="0">
              <a:solidFill>
                <a:schemeClr val="bg1">
                  <a:lumMod val="50000"/>
                </a:schemeClr>
              </a:solidFill>
              <a:latin typeface="Trebuchet MS"/>
              <a:ea typeface="Arial" charset="0"/>
              <a:cs typeface="Trebuchet M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55BFFF-2DD3-5D4B-AD20-95145C610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1743672"/>
            <a:ext cx="3401070" cy="4790240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609600"/>
            <a:ext cx="37973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30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A490C6-0538-4FF4-8F4C-341AFE8FC8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1010043"/>
            <a:ext cx="3961057" cy="2850315"/>
          </a:xfrm>
          <a:prstGeom prst="rect">
            <a:avLst/>
          </a:prstGeom>
        </p:spPr>
      </p:pic>
      <p:pic>
        <p:nvPicPr>
          <p:cNvPr id="1028" name="Picture 4" descr="Sisi participates with youth in WYF's 'peace' bike marathon – Press phot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5" y="4013638"/>
            <a:ext cx="4608512" cy="277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675" y="1353660"/>
            <a:ext cx="449458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dirty="0" smtClean="0">
                <a:solidFill>
                  <a:srgbClr val="00A951"/>
                </a:solidFill>
                <a:ea typeface="ヒラギノ角ゴ Pro W3" charset="-128"/>
                <a:cs typeface="ヒラギノ角ゴ Pro W3" charset="-128"/>
              </a:rPr>
              <a:t>“The President explained in his speech how the use of alternative transport solutions will save for the average Egyptian EGP 4 ($ 0.56) and the government EGP 8 ($ 1.12) per a 20 kilometer travel distance.”</a:t>
            </a:r>
            <a:endParaRPr lang="en-US" sz="1600" dirty="0">
              <a:solidFill>
                <a:srgbClr val="00A951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5" name="AutoShape 8" descr="Image result for president sisi on riding bik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20" name="TextBox 19"/>
          <p:cNvSpPr txBox="1"/>
          <p:nvPr/>
        </p:nvSpPr>
        <p:spPr>
          <a:xfrm>
            <a:off x="4736976" y="5206415"/>
            <a:ext cx="449458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dirty="0" smtClean="0">
                <a:solidFill>
                  <a:srgbClr val="00A951"/>
                </a:solidFill>
                <a:ea typeface="ヒラギノ角ゴ Pro W3" charset="-128"/>
                <a:cs typeface="ヒラギノ角ゴ Pro W3" charset="-128"/>
              </a:rPr>
              <a:t>“Former </a:t>
            </a:r>
            <a:r>
              <a:rPr lang="en-US" sz="1600" dirty="0">
                <a:solidFill>
                  <a:srgbClr val="00A951"/>
                </a:solidFill>
                <a:ea typeface="ヒラギノ角ゴ Pro W3" charset="-128"/>
                <a:cs typeface="ヒラギノ角ゴ Pro W3" charset="-128"/>
              </a:rPr>
              <a:t>Cairo governor </a:t>
            </a:r>
            <a:r>
              <a:rPr lang="en-US" sz="1600" dirty="0" smtClean="0">
                <a:solidFill>
                  <a:srgbClr val="00A951"/>
                </a:solidFill>
                <a:ea typeface="ヒラギノ角ゴ Pro W3" charset="-128"/>
                <a:cs typeface="ヒラギノ角ゴ Pro W3" charset="-128"/>
              </a:rPr>
              <a:t>said </a:t>
            </a:r>
            <a:r>
              <a:rPr lang="en-US" sz="1600" dirty="0">
                <a:solidFill>
                  <a:srgbClr val="00A951"/>
                </a:solidFill>
                <a:ea typeface="ヒラギノ角ゴ Pro W3" charset="-128"/>
                <a:cs typeface="ヒラギノ角ゴ Pro W3" charset="-128"/>
              </a:rPr>
              <a:t>that more start to opt for bicycles as an alternative to driving, especially after President </a:t>
            </a:r>
            <a:r>
              <a:rPr lang="en-US" sz="1600" dirty="0" err="1">
                <a:solidFill>
                  <a:srgbClr val="00A951"/>
                </a:solidFill>
                <a:ea typeface="ヒラギノ角ゴ Pro W3" charset="-128"/>
                <a:cs typeface="ヒラギノ角ゴ Pro W3" charset="-128"/>
              </a:rPr>
              <a:t>Sisi</a:t>
            </a:r>
            <a:r>
              <a:rPr lang="en-US" sz="1600" dirty="0">
                <a:solidFill>
                  <a:srgbClr val="00A951"/>
                </a:solidFill>
                <a:ea typeface="ヒラギノ角ゴ Pro W3" charset="-128"/>
                <a:cs typeface="ヒラギノ角ゴ Pro W3" charset="-128"/>
              </a:rPr>
              <a:t> had pushed for an initiative calling on Egyptians to ride bicycles</a:t>
            </a:r>
            <a:r>
              <a:rPr lang="en-US" sz="1600" dirty="0" smtClean="0">
                <a:solidFill>
                  <a:srgbClr val="00A951"/>
                </a:solidFill>
                <a:ea typeface="ヒラギノ角ゴ Pro W3" charset="-128"/>
                <a:cs typeface="ヒラギノ角ゴ Pro W3" charset="-128"/>
              </a:rPr>
              <a:t>.”</a:t>
            </a:r>
            <a:endParaRPr lang="en-US" sz="1600" dirty="0">
              <a:solidFill>
                <a:srgbClr val="00A951"/>
              </a:solidFill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036" name="Picture 12" descr="http://english.ahram.org.eg/Media/News/2018/11/1/2018-636766929642845917-28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635" y="2759448"/>
            <a:ext cx="2749518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3491880" y="116632"/>
            <a:ext cx="5652120" cy="792088"/>
          </a:xfr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President </a:t>
            </a:r>
            <a:r>
              <a:rPr lang="en-US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Sisi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calls on Egyptians to ride bicycles</a:t>
            </a:r>
            <a:endParaRPr lang="ar-E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15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5" y="1207681"/>
            <a:ext cx="3133650" cy="24482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79D04-498E-4D21-8E0B-2A0CDBDD305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26738"/>
            <a:ext cx="3960440" cy="24706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202" y="3666510"/>
            <a:ext cx="230425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dirty="0" smtClean="0">
                <a:solidFill>
                  <a:srgbClr val="00A951"/>
                </a:solidFill>
                <a:ea typeface="ヒラギノ角ゴ Pro W3" charset="-128"/>
                <a:cs typeface="ヒラギノ角ゴ Pro W3" charset="-128"/>
              </a:rPr>
              <a:t>Daily mode of transport</a:t>
            </a:r>
            <a:endParaRPr lang="en-US" sz="1600" dirty="0">
              <a:solidFill>
                <a:srgbClr val="00A951"/>
              </a:solidFill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90FADA-7436-4A44-A2C5-51CC183494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33"/>
          <a:stretch/>
        </p:blipFill>
        <p:spPr>
          <a:xfrm>
            <a:off x="3353994" y="1205637"/>
            <a:ext cx="2428387" cy="24482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92521" y="3651864"/>
            <a:ext cx="175133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dirty="0" smtClean="0">
                <a:solidFill>
                  <a:srgbClr val="00A951"/>
                </a:solidFill>
                <a:ea typeface="ヒラギノ角ゴ Pro W3" charset="-128"/>
                <a:cs typeface="ヒラギノ角ゴ Pro W3" charset="-128"/>
              </a:rPr>
              <a:t>Courier service</a:t>
            </a:r>
            <a:endParaRPr lang="en-US" sz="1600" dirty="0">
              <a:solidFill>
                <a:srgbClr val="00A951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09774" y="5267757"/>
            <a:ext cx="1355659" cy="6075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dirty="0" smtClean="0">
                <a:solidFill>
                  <a:srgbClr val="00A951"/>
                </a:solidFill>
                <a:ea typeface="ヒラギノ角ゴ Pro W3" charset="-128"/>
                <a:cs typeface="ヒラギノ角ゴ Pro W3" charset="-128"/>
              </a:rPr>
              <a:t>Recreational sport</a:t>
            </a:r>
            <a:endParaRPr lang="en-US" sz="1600" dirty="0">
              <a:solidFill>
                <a:srgbClr val="00A951"/>
              </a:solidFill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1" name="Picture 4" descr="Related image">
            <a:extLst>
              <a:ext uri="{FF2B5EF4-FFF2-40B4-BE49-F238E27FC236}">
                <a16:creationId xmlns:a16="http://schemas.microsoft.com/office/drawing/2014/main" id="{451EB554-192D-4B37-8C6F-7BB9F9BCDA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34"/>
          <a:stretch/>
        </p:blipFill>
        <p:spPr bwMode="auto">
          <a:xfrm>
            <a:off x="5928037" y="1205637"/>
            <a:ext cx="3108460" cy="243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16216" y="3638296"/>
            <a:ext cx="238805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dirty="0" smtClean="0">
                <a:solidFill>
                  <a:srgbClr val="00A951"/>
                </a:solidFill>
                <a:ea typeface="ヒラギノ角ゴ Pro W3" charset="-128"/>
                <a:cs typeface="ヒラギノ角ゴ Pro W3" charset="-128"/>
              </a:rPr>
              <a:t>Humanitarian purposes</a:t>
            </a:r>
            <a:endParaRPr lang="en-US" sz="1600" dirty="0">
              <a:solidFill>
                <a:srgbClr val="00A951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3203847" y="48289"/>
            <a:ext cx="5832649" cy="932439"/>
          </a:xfr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Cairo 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to use bicycles not only as a recreational medium, but also as a sustainable, cost-effective </a:t>
            </a: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&amp; rapid </a:t>
            </a:r>
            <a:r>
              <a:rPr lang="en-US" sz="1800" dirty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means of transportation</a:t>
            </a:r>
            <a:r>
              <a:rPr lang="en-US" sz="18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..</a:t>
            </a:r>
            <a:endParaRPr lang="ar-EG" sz="18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2346" y="4126738"/>
            <a:ext cx="3294150" cy="247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2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D91557-2936-4DAC-B745-F3BF7D37EF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176" y="4145562"/>
            <a:ext cx="3122826" cy="2342120"/>
          </a:xfrm>
          <a:prstGeom prst="rect">
            <a:avLst/>
          </a:prstGeom>
        </p:spPr>
      </p:pic>
      <p:sp>
        <p:nvSpPr>
          <p:cNvPr id="6" name="Text Placeholder 1"/>
          <p:cNvSpPr txBox="1">
            <a:spLocks/>
          </p:cNvSpPr>
          <p:nvPr/>
        </p:nvSpPr>
        <p:spPr>
          <a:xfrm>
            <a:off x="3203848" y="116632"/>
            <a:ext cx="6029360" cy="1008112"/>
          </a:xfr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In 2017, Cairo governorate signed </a:t>
            </a:r>
            <a:r>
              <a:rPr lang="en-US" sz="2000" dirty="0" err="1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MoU</a:t>
            </a:r>
            <a:r>
              <a:rPr lang="en-US" sz="2000" dirty="0" smtClean="0">
                <a:solidFill>
                  <a:schemeClr val="bg1"/>
                </a:solidFill>
                <a:latin typeface="Trebuchet MS" panose="020B0603020202020204" pitchFamily="34" charset="0"/>
                <a:cs typeface="Cairo SemiBold" panose="00000700000000000000" pitchFamily="2" charset="-78"/>
              </a:rPr>
              <a:t> to install 100 bicycle racks in Downtown and Heliopolis area</a:t>
            </a:r>
            <a:endParaRPr lang="ar-EG" sz="20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086A56-3040-41F6-91FB-CD1CEB3EF0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5" t="15909" r="17045" b="18182"/>
          <a:stretch/>
        </p:blipFill>
        <p:spPr>
          <a:xfrm>
            <a:off x="5742649" y="4149080"/>
            <a:ext cx="3160323" cy="23421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FBA8E9-55AB-4DFC-BDCE-BA92EA539B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3" r="26706"/>
          <a:stretch/>
        </p:blipFill>
        <p:spPr>
          <a:xfrm>
            <a:off x="241028" y="1229456"/>
            <a:ext cx="2314199" cy="26705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DF620C-BCA1-46C1-8874-59991148093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229456"/>
            <a:ext cx="2026716" cy="26705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AF5AF1-7DA7-447D-911C-6A8B0E0B4E4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45" y="1221196"/>
            <a:ext cx="4337712" cy="26787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6AED62-1878-4EA6-8338-135266FF405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40" y="4149080"/>
            <a:ext cx="3118136" cy="233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6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437649928"/>
              </p:ext>
            </p:extLst>
          </p:nvPr>
        </p:nvGraphicFramePr>
        <p:xfrm>
          <a:off x="457200" y="1772816"/>
          <a:ext cx="8229600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3756" y="-60101"/>
            <a:ext cx="5880244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Making it easier to cycle in </a:t>
            </a:r>
            <a:r>
              <a:rPr lang="en-US" sz="3200" dirty="0" smtClean="0">
                <a:solidFill>
                  <a:schemeClr val="bg1"/>
                </a:solidFill>
              </a:rPr>
              <a:t>Cairo..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41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484784"/>
            <a:ext cx="4258816" cy="4135513"/>
          </a:xfrm>
        </p:spPr>
        <p:txBody>
          <a:bodyPr>
            <a:normAutofit/>
          </a:bodyPr>
          <a:lstStyle/>
          <a:p>
            <a:r>
              <a:rPr lang="en-US" dirty="0"/>
              <a:t>Coverage area: 6.4 sq km, downtown &amp; </a:t>
            </a:r>
            <a:br>
              <a:rPr lang="en-US" dirty="0"/>
            </a:br>
            <a:r>
              <a:rPr lang="en-US" dirty="0"/>
              <a:t>Zamalek island</a:t>
            </a:r>
          </a:p>
          <a:p>
            <a:r>
              <a:rPr lang="en-US" dirty="0"/>
              <a:t>700 cycles</a:t>
            </a:r>
          </a:p>
          <a:p>
            <a:r>
              <a:rPr lang="en-US" dirty="0"/>
              <a:t>70 stations </a:t>
            </a:r>
            <a:br>
              <a:rPr lang="en-US" dirty="0"/>
            </a:br>
            <a:r>
              <a:rPr lang="en-US" dirty="0"/>
              <a:t>(11 per sq km)</a:t>
            </a:r>
          </a:p>
          <a:p>
            <a:r>
              <a:rPr lang="en-US" dirty="0"/>
              <a:t>Integration with </a:t>
            </a:r>
            <a:r>
              <a:rPr lang="en-US" dirty="0" smtClean="0"/>
              <a:t>bus &amp;  metro systems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8C320-CAD8-0841-B0C3-15FF0373EAF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36203" y="2780928"/>
            <a:ext cx="3183760" cy="3873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4A0E9B-57DE-8C46-BFF7-8F49789082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203" y="1124744"/>
            <a:ext cx="3183760" cy="156939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08FEE4B-0658-224E-BB60-246E92B9145B}"/>
              </a:ext>
            </a:extLst>
          </p:cNvPr>
          <p:cNvSpPr/>
          <p:nvPr/>
        </p:nvSpPr>
        <p:spPr>
          <a:xfrm>
            <a:off x="7036301" y="1124744"/>
            <a:ext cx="144016" cy="14401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7864" y="58191"/>
            <a:ext cx="5796136" cy="96460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Cairo bicycle sharing system</a:t>
            </a:r>
          </a:p>
        </p:txBody>
      </p:sp>
    </p:spTree>
    <p:extLst>
      <p:ext uri="{BB962C8B-B14F-4D97-AF65-F5344CB8AC3E}">
        <p14:creationId xmlns:p14="http://schemas.microsoft.com/office/powerpoint/2010/main" val="296958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555046" y="1160699"/>
            <a:ext cx="6062687" cy="5398608"/>
            <a:chOff x="1547664" y="1417638"/>
            <a:chExt cx="5657903" cy="50337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750C8D-AF97-463A-BDAB-85F215403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650" t="864" r="3824" b="4014"/>
            <a:stretch/>
          </p:blipFill>
          <p:spPr>
            <a:xfrm>
              <a:off x="1547664" y="1417638"/>
              <a:ext cx="5657903" cy="503370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76AF4A-2F77-433E-8E0E-22A7991B7231}"/>
                </a:ext>
              </a:extLst>
            </p:cNvPr>
            <p:cNvSpPr/>
            <p:nvPr/>
          </p:nvSpPr>
          <p:spPr>
            <a:xfrm>
              <a:off x="1738164" y="1567386"/>
              <a:ext cx="2063903" cy="1656963"/>
            </a:xfrm>
            <a:prstGeom prst="rect">
              <a:avLst/>
            </a:prstGeom>
            <a:solidFill>
              <a:schemeClr val="bg1">
                <a:lumMod val="95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CC0EF72A-172B-46D5-81C3-FD7B0DC8AB0A}"/>
                </a:ext>
              </a:extLst>
            </p:cNvPr>
            <p:cNvSpPr txBox="1"/>
            <p:nvPr/>
          </p:nvSpPr>
          <p:spPr>
            <a:xfrm>
              <a:off x="2541519" y="2508588"/>
              <a:ext cx="1260548" cy="344368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llektif"/>
                </a:rPr>
                <a:t>Bike lanes full network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4380D5-BA05-4A0D-A1D6-529C410FAF0F}"/>
                </a:ext>
              </a:extLst>
            </p:cNvPr>
            <p:cNvSpPr txBox="1"/>
            <p:nvPr/>
          </p:nvSpPr>
          <p:spPr>
            <a:xfrm>
              <a:off x="2541519" y="2005124"/>
              <a:ext cx="1504620" cy="466332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>
                <a:lnSpc>
                  <a:spcPts val="392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llektif"/>
                </a:rPr>
                <a:t>Bike Lanes Pilot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C2BFF0-7ADE-4D23-BAFF-1F09C5D42FD2}"/>
                </a:ext>
              </a:extLst>
            </p:cNvPr>
            <p:cNvSpPr txBox="1"/>
            <p:nvPr/>
          </p:nvSpPr>
          <p:spPr>
            <a:xfrm>
              <a:off x="2541519" y="1966091"/>
              <a:ext cx="1260548" cy="172184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llektif"/>
                </a:rPr>
                <a:t>Bike Sharing Station</a:t>
              </a:r>
            </a:p>
          </p:txBody>
        </p:sp>
        <p:sp>
          <p:nvSpPr>
            <p:cNvPr id="11" name="TextBox 16">
              <a:extLst>
                <a:ext uri="{FF2B5EF4-FFF2-40B4-BE49-F238E27FC236}">
                  <a16:creationId xmlns:a16="http://schemas.microsoft.com/office/drawing/2014/main" id="{CEECD739-AFFC-4FBB-824B-223A6BBCA860}"/>
                </a:ext>
              </a:extLst>
            </p:cNvPr>
            <p:cNvSpPr txBox="1"/>
            <p:nvPr/>
          </p:nvSpPr>
          <p:spPr>
            <a:xfrm>
              <a:off x="2541519" y="1662896"/>
              <a:ext cx="530145" cy="172184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llektif"/>
                </a:rPr>
                <a:t>Metro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CA96E75-D68C-454B-AC0B-62635B226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19077" y="1612456"/>
              <a:ext cx="292110" cy="33858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BC959B-1733-4033-B501-CF12F7A90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42537" y="1847766"/>
              <a:ext cx="213873" cy="33187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064A1C9-D7DD-4C63-A6C9-0024C7B2B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02933" y="1847765"/>
              <a:ext cx="213873" cy="33187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E44D36F-C8C7-44F4-A3E3-64B5D49DB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2464" y="1847764"/>
              <a:ext cx="213873" cy="331872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9271108-B471-46AD-A4CA-70CB0984D5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2464" y="2636838"/>
              <a:ext cx="566369" cy="0"/>
            </a:xfrm>
            <a:prstGeom prst="line">
              <a:avLst/>
            </a:prstGeom>
            <a:ln w="38100">
              <a:solidFill>
                <a:srgbClr val="0096A6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D8FB1B8-22AF-4F5D-A46B-4EBCBD15D0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2464" y="2332038"/>
              <a:ext cx="566369" cy="0"/>
            </a:xfrm>
            <a:prstGeom prst="line">
              <a:avLst/>
            </a:prstGeom>
            <a:ln w="38100">
              <a:solidFill>
                <a:srgbClr val="E66F2E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3E628F4F-9426-4A5B-8229-78B276635D75}"/>
                </a:ext>
              </a:extLst>
            </p:cNvPr>
            <p:cNvSpPr txBox="1"/>
            <p:nvPr/>
          </p:nvSpPr>
          <p:spPr>
            <a:xfrm>
              <a:off x="2541519" y="2915612"/>
              <a:ext cx="1260548" cy="172184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llektif"/>
                </a:rPr>
                <a:t>Parking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1380168-BE65-44A3-AD9B-D19F582CC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19077" y="2865438"/>
              <a:ext cx="397201" cy="369327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F541A8D3-EF18-4BE6-AF82-99CBF0DE5C19}"/>
              </a:ext>
            </a:extLst>
          </p:cNvPr>
          <p:cNvSpPr/>
          <p:nvPr/>
        </p:nvSpPr>
        <p:spPr>
          <a:xfrm>
            <a:off x="146986" y="5118019"/>
            <a:ext cx="1404939" cy="1441287"/>
          </a:xfrm>
          <a:prstGeom prst="rect">
            <a:avLst/>
          </a:prstGeom>
          <a:solidFill>
            <a:srgbClr val="00A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F94BAA-C84E-4198-BC08-2657DEA5B590}"/>
              </a:ext>
            </a:extLst>
          </p:cNvPr>
          <p:cNvSpPr/>
          <p:nvPr/>
        </p:nvSpPr>
        <p:spPr>
          <a:xfrm>
            <a:off x="146986" y="2492897"/>
            <a:ext cx="1404939" cy="1236552"/>
          </a:xfrm>
          <a:prstGeom prst="rect">
            <a:avLst/>
          </a:prstGeom>
          <a:solidFill>
            <a:srgbClr val="00A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BE30E55-2896-4299-AE60-94E835CF38D5}"/>
              </a:ext>
            </a:extLst>
          </p:cNvPr>
          <p:cNvSpPr/>
          <p:nvPr/>
        </p:nvSpPr>
        <p:spPr>
          <a:xfrm>
            <a:off x="151445" y="3771595"/>
            <a:ext cx="1404939" cy="1291318"/>
          </a:xfrm>
          <a:prstGeom prst="rect">
            <a:avLst/>
          </a:prstGeom>
          <a:solidFill>
            <a:srgbClr val="00A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BF94BAA-C84E-4198-BC08-2657DEA5B590}"/>
              </a:ext>
            </a:extLst>
          </p:cNvPr>
          <p:cNvSpPr/>
          <p:nvPr/>
        </p:nvSpPr>
        <p:spPr>
          <a:xfrm>
            <a:off x="147518" y="1196753"/>
            <a:ext cx="1398801" cy="1236552"/>
          </a:xfrm>
          <a:prstGeom prst="rect">
            <a:avLst/>
          </a:prstGeom>
          <a:solidFill>
            <a:srgbClr val="00A951"/>
          </a:solidFill>
          <a:ln>
            <a:solidFill>
              <a:srgbClr val="00A9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BE397153-DEA4-4257-B862-BF763AED2718}"/>
              </a:ext>
            </a:extLst>
          </p:cNvPr>
          <p:cNvSpPr txBox="1"/>
          <p:nvPr/>
        </p:nvSpPr>
        <p:spPr>
          <a:xfrm>
            <a:off x="200191" y="1564244"/>
            <a:ext cx="1124285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Kollektif"/>
              </a:rPr>
              <a:t>Integrated transportation system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41A8D3-EF18-4BE6-AF82-99CBF0DE5C19}"/>
              </a:ext>
            </a:extLst>
          </p:cNvPr>
          <p:cNvSpPr/>
          <p:nvPr/>
        </p:nvSpPr>
        <p:spPr>
          <a:xfrm>
            <a:off x="7596336" y="5118020"/>
            <a:ext cx="1440160" cy="1441286"/>
          </a:xfrm>
          <a:prstGeom prst="rect">
            <a:avLst/>
          </a:prstGeom>
          <a:solidFill>
            <a:srgbClr val="00A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BF94BAA-C84E-4198-BC08-2657DEA5B590}"/>
              </a:ext>
            </a:extLst>
          </p:cNvPr>
          <p:cNvSpPr/>
          <p:nvPr/>
        </p:nvSpPr>
        <p:spPr>
          <a:xfrm>
            <a:off x="7596336" y="2492897"/>
            <a:ext cx="1440160" cy="1236552"/>
          </a:xfrm>
          <a:prstGeom prst="rect">
            <a:avLst/>
          </a:prstGeom>
          <a:solidFill>
            <a:srgbClr val="00A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BE30E55-2896-4299-AE60-94E835CF38D5}"/>
              </a:ext>
            </a:extLst>
          </p:cNvPr>
          <p:cNvSpPr/>
          <p:nvPr/>
        </p:nvSpPr>
        <p:spPr>
          <a:xfrm>
            <a:off x="7600795" y="3771595"/>
            <a:ext cx="1440160" cy="1291316"/>
          </a:xfrm>
          <a:prstGeom prst="rect">
            <a:avLst/>
          </a:prstGeom>
          <a:solidFill>
            <a:srgbClr val="00A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BE5BC78F-CB38-4385-AE74-E54874D59FE8}"/>
              </a:ext>
            </a:extLst>
          </p:cNvPr>
          <p:cNvSpPr txBox="1"/>
          <p:nvPr/>
        </p:nvSpPr>
        <p:spPr>
          <a:xfrm>
            <a:off x="7599457" y="5300742"/>
            <a:ext cx="1427298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Kollektif"/>
              </a:rPr>
              <a:t>Re-designing the intersections to be safer and more accessible for pedestrians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B784B1E-A9B8-4534-B91C-FD69985C85A7}"/>
              </a:ext>
            </a:extLst>
          </p:cNvPr>
          <p:cNvSpPr txBox="1"/>
          <p:nvPr/>
        </p:nvSpPr>
        <p:spPr>
          <a:xfrm>
            <a:off x="7631933" y="4141487"/>
            <a:ext cx="139482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Kollektif"/>
              </a:rPr>
              <a:t>Integrating a Bike Share System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BE397153-DEA4-4257-B862-BF763AED2718}"/>
              </a:ext>
            </a:extLst>
          </p:cNvPr>
          <p:cNvSpPr txBox="1"/>
          <p:nvPr/>
        </p:nvSpPr>
        <p:spPr>
          <a:xfrm>
            <a:off x="7622223" y="2870784"/>
            <a:ext cx="1404532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Kollektif"/>
              </a:rPr>
              <a:t>Piloting 2km of Bike </a:t>
            </a:r>
            <a:r>
              <a:rPr lang="en-US" sz="1400" dirty="0" smtClean="0">
                <a:solidFill>
                  <a:srgbClr val="FFFFFF"/>
                </a:solidFill>
                <a:latin typeface="Kollektif"/>
              </a:rPr>
              <a:t>Lanes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Kollektif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Kollektif"/>
              </a:rPr>
              <a:t>(red lines)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BF94BAA-C84E-4198-BC08-2657DEA5B590}"/>
              </a:ext>
            </a:extLst>
          </p:cNvPr>
          <p:cNvSpPr/>
          <p:nvPr/>
        </p:nvSpPr>
        <p:spPr>
          <a:xfrm>
            <a:off x="7592887" y="1193800"/>
            <a:ext cx="1433868" cy="1239505"/>
          </a:xfrm>
          <a:prstGeom prst="rect">
            <a:avLst/>
          </a:prstGeom>
          <a:solidFill>
            <a:srgbClr val="00A951"/>
          </a:solidFill>
          <a:ln>
            <a:solidFill>
              <a:srgbClr val="00A9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BE397153-DEA4-4257-B862-BF763AED2718}"/>
              </a:ext>
            </a:extLst>
          </p:cNvPr>
          <p:cNvSpPr txBox="1"/>
          <p:nvPr/>
        </p:nvSpPr>
        <p:spPr>
          <a:xfrm>
            <a:off x="7679809" y="1476494"/>
            <a:ext cx="1292418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Kollektif"/>
              </a:rPr>
              <a:t>Implementing 15km 1-way bike lanes network</a:t>
            </a:r>
            <a:endParaRPr lang="en-US" sz="1400" dirty="0">
              <a:solidFill>
                <a:srgbClr val="FFFFFF"/>
              </a:solidFill>
              <a:latin typeface="Kollektif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B784B1E-A9B8-4534-B91C-FD69985C85A7}"/>
              </a:ext>
            </a:extLst>
          </p:cNvPr>
          <p:cNvSpPr txBox="1"/>
          <p:nvPr/>
        </p:nvSpPr>
        <p:spPr>
          <a:xfrm>
            <a:off x="283231" y="2924887"/>
            <a:ext cx="1068556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Kollektif"/>
              </a:rPr>
              <a:t>Pedestrian and cycle friendly</a:t>
            </a:r>
          </a:p>
        </p:txBody>
      </p:sp>
      <p:sp>
        <p:nvSpPr>
          <p:cNvPr id="43" name="TextBox 16">
            <a:extLst>
              <a:ext uri="{FF2B5EF4-FFF2-40B4-BE49-F238E27FC236}">
                <a16:creationId xmlns:a16="http://schemas.microsoft.com/office/drawing/2014/main" id="{BE5BC78F-CB38-4385-AE74-E54874D59FE8}"/>
              </a:ext>
            </a:extLst>
          </p:cNvPr>
          <p:cNvSpPr txBox="1"/>
          <p:nvPr/>
        </p:nvSpPr>
        <p:spPr>
          <a:xfrm>
            <a:off x="146986" y="4141487"/>
            <a:ext cx="1338321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Kollektif"/>
              </a:rPr>
              <a:t>Accessible for those with disabilities</a:t>
            </a:r>
          </a:p>
        </p:txBody>
      </p:sp>
      <p:sp>
        <p:nvSpPr>
          <p:cNvPr id="44" name="TextBox 16">
            <a:extLst>
              <a:ext uri="{FF2B5EF4-FFF2-40B4-BE49-F238E27FC236}">
                <a16:creationId xmlns:a16="http://schemas.microsoft.com/office/drawing/2014/main" id="{E19756A0-92C0-4470-AAA0-62E0561986DB}"/>
              </a:ext>
            </a:extLst>
          </p:cNvPr>
          <p:cNvSpPr txBox="1"/>
          <p:nvPr/>
        </p:nvSpPr>
        <p:spPr>
          <a:xfrm>
            <a:off x="146986" y="5377381"/>
            <a:ext cx="140951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Kollektif"/>
              </a:rPr>
              <a:t>Lined with on-street greenery and street furniture</a:t>
            </a:r>
          </a:p>
        </p:txBody>
      </p:sp>
      <p:sp>
        <p:nvSpPr>
          <p:cNvPr id="45" name="TextBox 16">
            <a:extLst>
              <a:ext uri="{FF2B5EF4-FFF2-40B4-BE49-F238E27FC236}">
                <a16:creationId xmlns:a16="http://schemas.microsoft.com/office/drawing/2014/main" id="{BE397153-DEA4-4257-B862-BF763AED2718}"/>
              </a:ext>
            </a:extLst>
          </p:cNvPr>
          <p:cNvSpPr txBox="1"/>
          <p:nvPr/>
        </p:nvSpPr>
        <p:spPr>
          <a:xfrm>
            <a:off x="249983" y="1257449"/>
            <a:ext cx="1124285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FF"/>
                </a:solidFill>
                <a:latin typeface="Kollektif"/>
              </a:rPr>
              <a:t>Vision</a:t>
            </a:r>
            <a:endParaRPr lang="en-US" sz="1200" b="1" dirty="0">
              <a:solidFill>
                <a:srgbClr val="FFFFFF"/>
              </a:solidFill>
              <a:latin typeface="Kollektif"/>
            </a:endParaRPr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id="{BE397153-DEA4-4257-B862-BF763AED2718}"/>
              </a:ext>
            </a:extLst>
          </p:cNvPr>
          <p:cNvSpPr txBox="1"/>
          <p:nvPr/>
        </p:nvSpPr>
        <p:spPr>
          <a:xfrm>
            <a:off x="7814687" y="1246684"/>
            <a:ext cx="1131718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FF"/>
                </a:solidFill>
                <a:latin typeface="Kollektif"/>
              </a:rPr>
              <a:t>Features</a:t>
            </a:r>
            <a:endParaRPr lang="en-US" sz="1200" b="1" dirty="0">
              <a:solidFill>
                <a:srgbClr val="FFFFFF"/>
              </a:solidFill>
              <a:latin typeface="Kollektif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6449EE-8338-2D43-B036-62DE89693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856" y="134666"/>
            <a:ext cx="5760640" cy="82167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Cairo Downtown Bike lane network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85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22798"/>
          </a:xfrm>
          <a:prstGeom prst="rect">
            <a:avLst/>
          </a:prstGeom>
        </p:spPr>
      </p:pic>
      <p:pic>
        <p:nvPicPr>
          <p:cNvPr id="3" name="15018083-BD4C-4D91-BE5B-FA332D3F32D3" descr="cid:0143249A-1FDE-4363-9F6C-ECB72BC22B46@Home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2171700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981D85FE-0E42-4005-94EC-EF70F63886FB" descr="cid:55EFF0FE-D861-46BC-B03F-D5CEDE653051@Home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2171700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F139BF7-E868-42C7-8988-0D82C02034CF" descr="cid:9B742E84-0B81-433C-A6B1-1550065CB7EE@Home"/>
          <p:cNvPicPr>
            <a:picLocks noChangeAspect="1" noChangeArrowheads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2171700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3B5FC9D2-84B6-3A4F-AC34-7179E25BFC75}"/>
              </a:ext>
            </a:extLst>
          </p:cNvPr>
          <p:cNvSpPr txBox="1">
            <a:spLocks/>
          </p:cNvSpPr>
          <p:nvPr/>
        </p:nvSpPr>
        <p:spPr>
          <a:xfrm>
            <a:off x="3275856" y="188640"/>
            <a:ext cx="5868144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9C4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Previous experience with bike lanes in Egypt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5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TDP presentation template">
  <a:themeElements>
    <a:clrScheme name="Custom 1">
      <a:dk1>
        <a:srgbClr val="000000"/>
      </a:dk1>
      <a:lt1>
        <a:srgbClr val="FFFFFF"/>
      </a:lt1>
      <a:dk2>
        <a:srgbClr val="898A89"/>
      </a:dk2>
      <a:lt2>
        <a:srgbClr val="FFFFFF"/>
      </a:lt2>
      <a:accent1>
        <a:srgbClr val="009C4C"/>
      </a:accent1>
      <a:accent2>
        <a:srgbClr val="F8C55F"/>
      </a:accent2>
      <a:accent3>
        <a:srgbClr val="E57231"/>
      </a:accent3>
      <a:accent4>
        <a:srgbClr val="D81D46"/>
      </a:accent4>
      <a:accent5>
        <a:srgbClr val="8E89AE"/>
      </a:accent5>
      <a:accent6>
        <a:srgbClr val="6191BF"/>
      </a:accent6>
      <a:hlink>
        <a:srgbClr val="91C996"/>
      </a:hlink>
      <a:folHlink>
        <a:srgbClr val="B8C73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92FD73F9-9AD9-E24A-99AE-F53EB46264B5}" vid="{000B0B12-CE58-7D4D-AFBF-09A705E9FA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 160620</Template>
  <TotalTime>2866</TotalTime>
  <Pages>0</Pages>
  <Words>823</Words>
  <Characters>0</Characters>
  <Application>Microsoft Office PowerPoint</Application>
  <PresentationFormat>On-screen Show (4:3)</PresentationFormat>
  <Lines>0</Lines>
  <Paragraphs>131</Paragraphs>
  <Slides>28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宋体</vt:lpstr>
      <vt:lpstr>Abel</vt:lpstr>
      <vt:lpstr>AIGDT</vt:lpstr>
      <vt:lpstr>Arial</vt:lpstr>
      <vt:lpstr>Bell MT</vt:lpstr>
      <vt:lpstr>Cairo SemiBold</vt:lpstr>
      <vt:lpstr>Calibri</vt:lpstr>
      <vt:lpstr>Kollektif</vt:lpstr>
      <vt:lpstr>Trebuchet MS</vt:lpstr>
      <vt:lpstr>ヒラギノ角ゴ Pro W3</vt:lpstr>
      <vt:lpstr>ヒラギノ角ゴ ProN W3</vt:lpstr>
      <vt:lpstr>ヒラギノ角ゴ ProN W6</vt:lpstr>
      <vt:lpstr>ITDP presentation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Making it easier to cycle in Cairo..</vt:lpstr>
      <vt:lpstr>Cairo bicycle sharing system</vt:lpstr>
      <vt:lpstr>Cairo Downtown Bike lane network</vt:lpstr>
      <vt:lpstr>PowerPoint Presentation</vt:lpstr>
      <vt:lpstr>PowerPoint Presentation</vt:lpstr>
      <vt:lpstr>Intersection improvements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Chris K</dc:creator>
  <cp:keywords/>
  <dc:description/>
  <cp:lastModifiedBy>nour.eldeeb</cp:lastModifiedBy>
  <cp:revision>356</cp:revision>
  <dcterms:created xsi:type="dcterms:W3CDTF">2017-07-10T08:30:38Z</dcterms:created>
  <dcterms:modified xsi:type="dcterms:W3CDTF">2020-03-11T00:48:06Z</dcterms:modified>
</cp:coreProperties>
</file>