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9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embeddedFontLst>
    <p:embeddedFont>
      <p:font typeface="Fira Sans Light" panose="020B0403050000020004" pitchFamily="34" charset="0"/>
      <p:italic r:id="rId47"/>
    </p:embeddedFont>
    <p:embeddedFont>
      <p:font typeface="Overlock"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Roboto" panose="020B0604020202020204" charset="0"/>
      <p:regular r:id="rId56"/>
      <p:bold r:id="rId57"/>
      <p:italic r:id="rId58"/>
      <p:boldItalic r:id="rId59"/>
    </p:embeddedFont>
    <p:embeddedFont>
      <p:font typeface="Fira Sans" panose="020B0503050000020004" pitchFamily="34" charset="0"/>
      <p:regular r:id="rId60"/>
      <p:bold r:id="rId61"/>
      <p: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6" roundtripDataSignature="AMtx7mjj/ro3mjtn7JATFckmDLcpH319y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ia Medi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DFD31-1524-482E-A412-9A5760D7BCFE}">
  <a:tblStyle styleId="{16DDFD31-1524-482E-A412-9A5760D7BCF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chemeClr val="accent1"/>
          </a:solidFill>
        </a:fill>
      </a:tcStyle>
    </a:wholeTbl>
    <a:band1H>
      <a:tcTxStyle b="off" i="off"/>
      <a:tcStyle>
        <a:tcBdr/>
        <a:fill>
          <a:solidFill>
            <a:schemeClr val="accent1"/>
          </a:solidFill>
        </a:fill>
      </a:tcStyle>
    </a:band1H>
    <a:band2H>
      <a:tcTxStyle b="off" i="off"/>
      <a:tcStyle>
        <a:tcBdr/>
      </a:tcStyle>
    </a:band2H>
    <a:band1V>
      <a:tcTxStyle b="off" i="off"/>
      <a:tcStyle>
        <a:tcBdr/>
        <a:fill>
          <a:solidFill>
            <a:schemeClr val="accent1"/>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41719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 name="Google Shape;3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819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db1d247b8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800">
              <a:solidFill>
                <a:srgbClr val="000000"/>
              </a:solidFill>
              <a:latin typeface="Roboto"/>
              <a:ea typeface="Roboto"/>
              <a:cs typeface="Roboto"/>
              <a:sym typeface="Roboto"/>
            </a:endParaRPr>
          </a:p>
        </p:txBody>
      </p:sp>
      <p:sp>
        <p:nvSpPr>
          <p:cNvPr id="127" name="Google Shape;127;g7db1d247b8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005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db1d247b8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800">
              <a:solidFill>
                <a:srgbClr val="000000"/>
              </a:solidFill>
              <a:latin typeface="Roboto"/>
              <a:ea typeface="Roboto"/>
              <a:cs typeface="Roboto"/>
              <a:sym typeface="Roboto"/>
            </a:endParaRPr>
          </a:p>
        </p:txBody>
      </p:sp>
      <p:sp>
        <p:nvSpPr>
          <p:cNvPr id="127" name="Google Shape;127;g7db1d247b8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903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e56d83749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6e56d83749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284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endParaRPr/>
          </a:p>
        </p:txBody>
      </p:sp>
      <p:sp>
        <p:nvSpPr>
          <p:cNvPr id="152" name="Google Shape;15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0462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271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182" name="Google Shape;18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6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e94a632e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e94a632e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194" name="Google Shape;194;g7e94a632e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MX"/>
              <a:t>16</a:t>
            </a:fld>
            <a:endParaRPr/>
          </a:p>
        </p:txBody>
      </p:sp>
    </p:spTree>
    <p:extLst>
      <p:ext uri="{BB962C8B-B14F-4D97-AF65-F5344CB8AC3E}">
        <p14:creationId xmlns:p14="http://schemas.microsoft.com/office/powerpoint/2010/main" val="4112318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latin typeface="Fira Sans"/>
              <a:ea typeface="Fira Sans"/>
              <a:cs typeface="Fira Sans"/>
              <a:sym typeface="Fira Sans"/>
            </a:endParaRPr>
          </a:p>
        </p:txBody>
      </p:sp>
      <p:sp>
        <p:nvSpPr>
          <p:cNvPr id="199" name="Google Shape;19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9167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210" name="Google Shape;21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840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054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6e56d83749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7" name="Google Shape;47;g6e56d83749_0_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222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solidFill>
                <a:srgbClr val="333333"/>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a:solidFill>
                <a:srgbClr val="333333"/>
              </a:solidFill>
              <a:latin typeface="Fira Sans"/>
              <a:ea typeface="Fira Sans"/>
              <a:cs typeface="Fira Sans"/>
              <a:sym typeface="Fira Sans"/>
            </a:endParaRPr>
          </a:p>
          <a:p>
            <a:pPr marL="0" lvl="0" indent="0" algn="l" rtl="0">
              <a:lnSpc>
                <a:spcPct val="100000"/>
              </a:lnSpc>
              <a:spcBef>
                <a:spcPts val="0"/>
              </a:spcBef>
              <a:spcAft>
                <a:spcPts val="0"/>
              </a:spcAft>
              <a:buSzPts val="1400"/>
              <a:buNone/>
            </a:pPr>
            <a:endParaRPr/>
          </a:p>
        </p:txBody>
      </p:sp>
      <p:sp>
        <p:nvSpPr>
          <p:cNvPr id="234" name="Google Shape;23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54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000">
              <a:latin typeface="Fira Sans"/>
              <a:ea typeface="Fira Sans"/>
              <a:cs typeface="Fira Sans"/>
              <a:sym typeface="Fira Sans"/>
            </a:endParaRPr>
          </a:p>
        </p:txBody>
      </p:sp>
      <p:sp>
        <p:nvSpPr>
          <p:cNvPr id="246" name="Google Shape;24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21</a:t>
            </a:fld>
            <a:endParaRPr/>
          </a:p>
        </p:txBody>
      </p:sp>
    </p:spTree>
    <p:extLst>
      <p:ext uri="{BB962C8B-B14F-4D97-AF65-F5344CB8AC3E}">
        <p14:creationId xmlns:p14="http://schemas.microsoft.com/office/powerpoint/2010/main" val="147903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latin typeface="Fira Sans"/>
              <a:ea typeface="Fira Sans"/>
              <a:cs typeface="Fira Sans"/>
              <a:sym typeface="Fira Sans"/>
            </a:endParaRPr>
          </a:p>
        </p:txBody>
      </p:sp>
      <p:sp>
        <p:nvSpPr>
          <p:cNvPr id="258" name="Google Shape;25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1084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MX" sz="12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sz="1000">
              <a:latin typeface="Fira Sans"/>
              <a:ea typeface="Fira Sans"/>
              <a:cs typeface="Fira Sans"/>
              <a:sym typeface="Fira Sans"/>
            </a:endParaRPr>
          </a:p>
        </p:txBody>
      </p:sp>
      <p:sp>
        <p:nvSpPr>
          <p:cNvPr id="269" name="Google Shape;26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8825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Fira Sans"/>
              <a:ea typeface="Fira Sans"/>
              <a:cs typeface="Fira Sans"/>
              <a:sym typeface="Fira Sans"/>
            </a:endParaRPr>
          </a:p>
          <a:p>
            <a:pPr marL="0" lvl="0" indent="0" algn="l" rtl="0">
              <a:lnSpc>
                <a:spcPct val="100000"/>
              </a:lnSpc>
              <a:spcBef>
                <a:spcPts val="0"/>
              </a:spcBef>
              <a:spcAft>
                <a:spcPts val="0"/>
              </a:spcAft>
              <a:buSzPts val="1400"/>
              <a:buNone/>
            </a:pPr>
            <a:endParaRPr/>
          </a:p>
        </p:txBody>
      </p:sp>
      <p:sp>
        <p:nvSpPr>
          <p:cNvPr id="280" name="Google Shape;28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4342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000">
              <a:solidFill>
                <a:srgbClr val="333333"/>
              </a:solidFill>
              <a:latin typeface="Fira Sans"/>
              <a:ea typeface="Fira Sans"/>
              <a:cs typeface="Fira Sans"/>
              <a:sym typeface="Fira Sans"/>
            </a:endParaRPr>
          </a:p>
        </p:txBody>
      </p:sp>
      <p:sp>
        <p:nvSpPr>
          <p:cNvPr id="291" name="Google Shape;29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7709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2748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latin typeface="Fira Sans"/>
              <a:ea typeface="Fira Sans"/>
              <a:cs typeface="Fira Sans"/>
              <a:sym typeface="Fira Sans"/>
            </a:endParaRPr>
          </a:p>
        </p:txBody>
      </p:sp>
      <p:sp>
        <p:nvSpPr>
          <p:cNvPr id="313" name="Google Shape;31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758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e56d8374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200" b="0" i="0" u="none" strike="noStrike" cap="none">
                <a:solidFill>
                  <a:schemeClr val="dk1"/>
                </a:solidFill>
                <a:latin typeface="Calibri"/>
                <a:ea typeface="Calibri"/>
                <a:cs typeface="Calibri"/>
                <a:sym typeface="Calibri"/>
              </a:rPr>
              <a:t>Además, con los resultados, se generan insumos para fortalecer la planeación de movilidad en bicicleta y con ello</a:t>
            </a:r>
            <a:r>
              <a:rPr lang="es-MX" sz="1200" b="1" i="0" u="none" strike="noStrike" cap="none">
                <a:solidFill>
                  <a:schemeClr val="dk1"/>
                </a:solidFill>
                <a:latin typeface="Calibri"/>
                <a:ea typeface="Calibri"/>
                <a:cs typeface="Calibri"/>
                <a:sym typeface="Calibri"/>
              </a:rPr>
              <a:t> un diagnóstico</a:t>
            </a:r>
            <a:r>
              <a:rPr lang="es-MX" sz="1200" b="0" i="0" u="none" strike="noStrike" cap="none">
                <a:solidFill>
                  <a:schemeClr val="dk1"/>
                </a:solidFill>
                <a:latin typeface="Calibri"/>
                <a:ea typeface="Calibri"/>
                <a:cs typeface="Calibri"/>
                <a:sym typeface="Calibri"/>
              </a:rPr>
              <a:t> para que las ciudades puedan </a:t>
            </a:r>
            <a:r>
              <a:rPr lang="es-MX" sz="1200" b="1" i="0" u="none" strike="noStrike" cap="none">
                <a:solidFill>
                  <a:schemeClr val="dk1"/>
                </a:solidFill>
                <a:latin typeface="Calibri"/>
                <a:ea typeface="Calibri"/>
                <a:cs typeface="Calibri"/>
                <a:sym typeface="Calibri"/>
              </a:rPr>
              <a:t>avanzar en las metas establecidas a nivel local</a:t>
            </a:r>
            <a:r>
              <a:rPr lang="es-MX" sz="1200" b="0" i="0" u="none" strike="noStrike" cap="none">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
        <p:nvSpPr>
          <p:cNvPr id="324" name="Google Shape;324;g6e56d83749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4188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6e68656e03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6e68656e03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6e68656e03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29</a:t>
            </a:fld>
            <a:endParaRPr/>
          </a:p>
        </p:txBody>
      </p:sp>
    </p:spTree>
    <p:extLst>
      <p:ext uri="{BB962C8B-B14F-4D97-AF65-F5344CB8AC3E}">
        <p14:creationId xmlns:p14="http://schemas.microsoft.com/office/powerpoint/2010/main" val="11385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solidFill>
                <a:srgbClr val="000000"/>
              </a:solidFill>
              <a:latin typeface="Fira Sans"/>
              <a:ea typeface="Fira Sans"/>
              <a:cs typeface="Fira Sans"/>
              <a:sym typeface="Fira Sans"/>
            </a:endParaRPr>
          </a:p>
        </p:txBody>
      </p:sp>
      <p:sp>
        <p:nvSpPr>
          <p:cNvPr id="55" name="Google Shape;5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539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s-MX"/>
              <a:t>The metropolitan area of Guadalajara invested 162 million pesos / 8.5 million USD coming from a federal fund to create the public bike share system and low speed zones in historic centers in two municipalities. In 2017, 32% of the budget allocated to mobility went to cycling infrastructure only.</a:t>
            </a:r>
            <a:endParaRPr/>
          </a:p>
          <a:p>
            <a:pPr marL="0" lvl="0" indent="0" algn="l" rtl="0">
              <a:lnSpc>
                <a:spcPct val="100000"/>
              </a:lnSpc>
              <a:spcBef>
                <a:spcPts val="0"/>
              </a:spcBef>
              <a:spcAft>
                <a:spcPts val="0"/>
              </a:spcAft>
              <a:buSzPts val="1400"/>
              <a:buNone/>
            </a:pPr>
            <a:endParaRPr/>
          </a:p>
        </p:txBody>
      </p:sp>
      <p:sp>
        <p:nvSpPr>
          <p:cNvPr id="346" name="Google Shape;34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128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a:t>Cycling counts on strategic points of the city for the planning of cycling infrastructure construction. Cyclists profile: qualitative information about sociodemographic characteristics of cyclists in the city, why they cycle, the barriers they encounter to keep on doing so, and other pieces of information that could not have been gathered.</a:t>
            </a:r>
            <a:endParaRPr/>
          </a:p>
        </p:txBody>
      </p:sp>
      <p:sp>
        <p:nvSpPr>
          <p:cNvPr id="359" name="Google Shape;35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3981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a:t>Mexico City has several cycling schools distributed around the city who teach children and adults how to ride a bike. The classes are free and have allowed X people to use their bike as a mode of transport.</a:t>
            </a:r>
            <a:endParaRPr/>
          </a:p>
        </p:txBody>
      </p:sp>
      <p:sp>
        <p:nvSpPr>
          <p:cNvPr id="370" name="Google Shape;37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3181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a:t>Hermosillo has created X km of cycling infrastructure in a very short period of time. It also has a manual for green infrastructure that offers technical guidelines for the inclusion of local vegetation in urban projects; this manual is the first of its kind among Mexican cities.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MX"/>
              <a:t>Cities such as Guadalajara and Zapopan have 9 out of 12 points, Mexico City 8</a:t>
            </a:r>
            <a:endParaRPr/>
          </a:p>
        </p:txBody>
      </p:sp>
      <p:sp>
        <p:nvSpPr>
          <p:cNvPr id="383" name="Google Shape;383;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6112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7991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e68656e0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e68656e0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6e68656e0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MX"/>
              <a:t>35</a:t>
            </a:fld>
            <a:endParaRPr/>
          </a:p>
        </p:txBody>
      </p:sp>
    </p:spTree>
    <p:extLst>
      <p:ext uri="{BB962C8B-B14F-4D97-AF65-F5344CB8AC3E}">
        <p14:creationId xmlns:p14="http://schemas.microsoft.com/office/powerpoint/2010/main" val="519780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8775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7e7f09e4b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7e7f09e4b0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4959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db1d247b8_2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db1d247b8_2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7db1d247b8_2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MX"/>
              <a:t>38</a:t>
            </a:fld>
            <a:endParaRPr/>
          </a:p>
        </p:txBody>
      </p:sp>
    </p:spTree>
    <p:extLst>
      <p:ext uri="{BB962C8B-B14F-4D97-AF65-F5344CB8AC3E}">
        <p14:creationId xmlns:p14="http://schemas.microsoft.com/office/powerpoint/2010/main" val="3453804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db1d247b8_2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7db1d247b8_2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39" name="Google Shape;439;g7db1d247b8_2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445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e56d83749_2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800">
              <a:latin typeface="Fira Sans"/>
              <a:ea typeface="Fira Sans"/>
              <a:cs typeface="Fira Sans"/>
              <a:sym typeface="Fira Sans"/>
            </a:endParaRPr>
          </a:p>
          <a:p>
            <a:pPr marL="0" lvl="0" indent="0" algn="l" rtl="0">
              <a:lnSpc>
                <a:spcPct val="115000"/>
              </a:lnSpc>
              <a:spcBef>
                <a:spcPts val="0"/>
              </a:spcBef>
              <a:spcAft>
                <a:spcPts val="0"/>
              </a:spcAft>
              <a:buNone/>
            </a:pPr>
            <a:endParaRPr sz="1000">
              <a:solidFill>
                <a:srgbClr val="000000"/>
              </a:solidFill>
              <a:latin typeface="Fira Sans"/>
              <a:ea typeface="Fira Sans"/>
              <a:cs typeface="Fira Sans"/>
              <a:sym typeface="Fira Sans"/>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4" name="Google Shape;64;g6e56d83749_2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2778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200" b="0" i="0" u="none" strike="noStrike" cap="none">
                <a:solidFill>
                  <a:schemeClr val="dk1"/>
                </a:solidFill>
                <a:latin typeface="Calibri"/>
                <a:ea typeface="Calibri"/>
                <a:cs typeface="Calibri"/>
                <a:sym typeface="Calibri"/>
              </a:rPr>
              <a:t>L</a:t>
            </a:r>
            <a:endParaRPr/>
          </a:p>
        </p:txBody>
      </p:sp>
      <p:sp>
        <p:nvSpPr>
          <p:cNvPr id="449" name="Google Shape;44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6741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e68656e03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e68656e0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g6e68656e0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41</a:t>
            </a:fld>
            <a:endParaRPr/>
          </a:p>
        </p:txBody>
      </p:sp>
    </p:spTree>
    <p:extLst>
      <p:ext uri="{BB962C8B-B14F-4D97-AF65-F5344CB8AC3E}">
        <p14:creationId xmlns:p14="http://schemas.microsoft.com/office/powerpoint/2010/main" val="638631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6e56d83749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65" name="Google Shape;465;g6e56d83749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653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79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0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56d83749_2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solidFill>
                <a:srgbClr val="424B52"/>
              </a:solidFill>
              <a:highlight>
                <a:srgbClr val="FFFFFF"/>
              </a:highlight>
              <a:latin typeface="Fira Sans"/>
              <a:ea typeface="Fira Sans"/>
              <a:cs typeface="Fira Sans"/>
              <a:sym typeface="Fira Sans"/>
            </a:endParaRPr>
          </a:p>
        </p:txBody>
      </p:sp>
      <p:sp>
        <p:nvSpPr>
          <p:cNvPr id="82" name="Google Shape;82;g6e56d83749_2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418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e56d8374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1" name="Google Shape;91;g6e56d8374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071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592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e5cb7cd84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e5cb7cd8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7e5cb7cd84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MX"/>
              <a:t>8</a:t>
            </a:fld>
            <a:endParaRPr/>
          </a:p>
        </p:txBody>
      </p:sp>
    </p:spTree>
    <p:extLst>
      <p:ext uri="{BB962C8B-B14F-4D97-AF65-F5344CB8AC3E}">
        <p14:creationId xmlns:p14="http://schemas.microsoft.com/office/powerpoint/2010/main" val="2419605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e56d83749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solidFill>
                <a:srgbClr val="000000"/>
              </a:solidFill>
              <a:latin typeface="Fira Sans"/>
              <a:ea typeface="Fira Sans"/>
              <a:cs typeface="Fira Sans"/>
              <a:sym typeface="Fira Sans"/>
            </a:endParaRPr>
          </a:p>
          <a:p>
            <a:pPr marL="0" lvl="0" indent="0" algn="l" rtl="0">
              <a:spcBef>
                <a:spcPts val="0"/>
              </a:spcBef>
              <a:spcAft>
                <a:spcPts val="0"/>
              </a:spcAft>
              <a:buNone/>
            </a:pPr>
            <a:endParaRPr sz="800">
              <a:solidFill>
                <a:srgbClr val="000000"/>
              </a:solidFill>
              <a:latin typeface="Roboto"/>
              <a:ea typeface="Roboto"/>
              <a:cs typeface="Roboto"/>
              <a:sym typeface="Roboto"/>
            </a:endParaRPr>
          </a:p>
          <a:p>
            <a:pPr marL="457200" marR="0" lvl="0" indent="-228600" algn="l" rtl="0">
              <a:lnSpc>
                <a:spcPct val="100000"/>
              </a:lnSpc>
              <a:spcBef>
                <a:spcPts val="0"/>
              </a:spcBef>
              <a:spcAft>
                <a:spcPts val="0"/>
              </a:spcAft>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16" name="Google Shape;116;g6e56d83749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159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
        <p:cNvGrpSpPr/>
        <p:nvPr/>
      </p:nvGrpSpPr>
      <p:grpSpPr>
        <a:xfrm>
          <a:off x="0" y="0"/>
          <a:ext cx="0" cy="0"/>
          <a:chOff x="0" y="0"/>
          <a:chExt cx="0" cy="0"/>
        </a:xfrm>
      </p:grpSpPr>
      <p:sp>
        <p:nvSpPr>
          <p:cNvPr id="13" name="Google Shape;13;p4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6"/>
        <p:cNvGrpSpPr/>
        <p:nvPr/>
      </p:nvGrpSpPr>
      <p:grpSpPr>
        <a:xfrm>
          <a:off x="0" y="0"/>
          <a:ext cx="0" cy="0"/>
          <a:chOff x="0" y="0"/>
          <a:chExt cx="0" cy="0"/>
        </a:xfrm>
      </p:grpSpPr>
      <p:sp>
        <p:nvSpPr>
          <p:cNvPr id="17" name="Google Shape;17;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 name="Google Shape;19;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2"/>
        <p:cNvGrpSpPr/>
        <p:nvPr/>
      </p:nvGrpSpPr>
      <p:grpSpPr>
        <a:xfrm>
          <a:off x="0" y="0"/>
          <a:ext cx="0" cy="0"/>
          <a:chOff x="0" y="0"/>
          <a:chExt cx="0" cy="0"/>
        </a:xfrm>
      </p:grpSpPr>
      <p:sp>
        <p:nvSpPr>
          <p:cNvPr id="23" name="Google Shape;23;p4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4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5" name="Google Shape;25;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ay Hi #1">
  <p:cSld name="Say Hi #1">
    <p:spTree>
      <p:nvGrpSpPr>
        <p:cNvPr id="1" name="Shape 28"/>
        <p:cNvGrpSpPr/>
        <p:nvPr/>
      </p:nvGrpSpPr>
      <p:grpSpPr>
        <a:xfrm>
          <a:off x="0" y="0"/>
          <a:ext cx="0" cy="0"/>
          <a:chOff x="0" y="0"/>
          <a:chExt cx="0" cy="0"/>
        </a:xfrm>
      </p:grpSpPr>
      <p:sp>
        <p:nvSpPr>
          <p:cNvPr id="29" name="Google Shape;29;p45"/>
          <p:cNvSpPr>
            <a:spLocks noGrp="1"/>
          </p:cNvSpPr>
          <p:nvPr>
            <p:ph type="pic" idx="2"/>
          </p:nvPr>
        </p:nvSpPr>
        <p:spPr>
          <a:xfrm>
            <a:off x="1" y="1053389"/>
            <a:ext cx="3240088" cy="58046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 name="Google Shape;30;p45"/>
          <p:cNvSpPr txBox="1">
            <a:spLocks noGrp="1"/>
          </p:cNvSpPr>
          <p:nvPr>
            <p:ph type="ctrTitle"/>
          </p:nvPr>
        </p:nvSpPr>
        <p:spPr>
          <a:xfrm>
            <a:off x="3776869" y="1052513"/>
            <a:ext cx="4840357" cy="317293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5000"/>
              <a:buFont typeface="Fira Sans"/>
              <a:buNone/>
              <a:defRPr sz="5000" b="1"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45"/>
          <p:cNvSpPr txBox="1">
            <a:spLocks noGrp="1"/>
          </p:cNvSpPr>
          <p:nvPr>
            <p:ph type="subTitle" idx="1"/>
          </p:nvPr>
        </p:nvSpPr>
        <p:spPr>
          <a:xfrm>
            <a:off x="3776869" y="4313583"/>
            <a:ext cx="4840358" cy="149190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000"/>
              <a:buFont typeface="Arial"/>
              <a:buNone/>
              <a:defRPr sz="2000" b="0" i="0" u="none" strike="noStrike" cap="none">
                <a:solidFill>
                  <a:schemeClr val="lt1"/>
                </a:solidFill>
                <a:latin typeface="Fira Sans"/>
                <a:ea typeface="Fira Sans"/>
                <a:cs typeface="Fira Sans"/>
                <a:sym typeface="Fira Sans"/>
              </a:defRPr>
            </a:lvl1pPr>
            <a:lvl2pPr marR="0" lvl="1" algn="ctr"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y Hi #2">
  <p:cSld name="Say Hi #2">
    <p:spTree>
      <p:nvGrpSpPr>
        <p:cNvPr id="1" name="Shape 32"/>
        <p:cNvGrpSpPr/>
        <p:nvPr/>
      </p:nvGrpSpPr>
      <p:grpSpPr>
        <a:xfrm>
          <a:off x="0" y="0"/>
          <a:ext cx="0" cy="0"/>
          <a:chOff x="0" y="0"/>
          <a:chExt cx="0" cy="0"/>
        </a:xfrm>
      </p:grpSpPr>
      <p:sp>
        <p:nvSpPr>
          <p:cNvPr id="33" name="Google Shape;33;p46"/>
          <p:cNvSpPr txBox="1">
            <a:spLocks noGrp="1"/>
          </p:cNvSpPr>
          <p:nvPr>
            <p:ph type="ctrTitle"/>
          </p:nvPr>
        </p:nvSpPr>
        <p:spPr>
          <a:xfrm>
            <a:off x="3776869" y="1052513"/>
            <a:ext cx="4840357" cy="317293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5000"/>
              <a:buFont typeface="Fira Sans"/>
              <a:buNone/>
              <a:defRPr sz="5000" b="1"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46"/>
          <p:cNvSpPr txBox="1">
            <a:spLocks noGrp="1"/>
          </p:cNvSpPr>
          <p:nvPr>
            <p:ph type="subTitle" idx="1"/>
          </p:nvPr>
        </p:nvSpPr>
        <p:spPr>
          <a:xfrm>
            <a:off x="3776869" y="4313583"/>
            <a:ext cx="4840358" cy="149190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000"/>
              <a:buFont typeface="Arial"/>
              <a:buNone/>
              <a:defRPr sz="2000" b="0" i="0" u="none" strike="noStrike" cap="none">
                <a:solidFill>
                  <a:schemeClr val="lt1"/>
                </a:solidFill>
                <a:latin typeface="Fira Sans"/>
                <a:ea typeface="Fira Sans"/>
                <a:cs typeface="Fira Sans"/>
                <a:sym typeface="Fira Sans"/>
              </a:defRPr>
            </a:lvl1pPr>
            <a:lvl2pPr marR="0" lvl="1" algn="ctr"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y Hi #3">
  <p:cSld name="Say Hi #3">
    <p:spTree>
      <p:nvGrpSpPr>
        <p:cNvPr id="1" name="Shape 35"/>
        <p:cNvGrpSpPr/>
        <p:nvPr/>
      </p:nvGrpSpPr>
      <p:grpSpPr>
        <a:xfrm>
          <a:off x="0" y="0"/>
          <a:ext cx="0" cy="0"/>
          <a:chOff x="0" y="0"/>
          <a:chExt cx="0" cy="0"/>
        </a:xfrm>
      </p:grpSpPr>
      <p:sp>
        <p:nvSpPr>
          <p:cNvPr id="36" name="Google Shape;36;p47"/>
          <p:cNvSpPr txBox="1">
            <a:spLocks noGrp="1"/>
          </p:cNvSpPr>
          <p:nvPr>
            <p:ph type="ctrTitle"/>
          </p:nvPr>
        </p:nvSpPr>
        <p:spPr>
          <a:xfrm>
            <a:off x="3776869" y="1052513"/>
            <a:ext cx="4840357" cy="42848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5000"/>
              <a:buFont typeface="Fira Sans"/>
              <a:buNone/>
              <a:defRPr sz="5000" b="1"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p:nvPr/>
        </p:nvSpPr>
        <p:spPr>
          <a:xfrm>
            <a:off x="0" y="-27488"/>
            <a:ext cx="9143999" cy="6885487"/>
          </a:xfrm>
          <a:prstGeom prst="rect">
            <a:avLst/>
          </a:prstGeom>
          <a:solidFill>
            <a:srgbClr val="FF99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2200"/>
              <a:buFont typeface="Calibri"/>
              <a:buNone/>
            </a:pPr>
            <a:endParaRPr sz="2200" b="0" i="0" u="none" strike="noStrike" cap="none">
              <a:solidFill>
                <a:srgbClr val="FFFFFF"/>
              </a:solidFill>
              <a:latin typeface="Calibri"/>
              <a:ea typeface="Calibri"/>
              <a:cs typeface="Calibri"/>
              <a:sym typeface="Calibri"/>
            </a:endParaRPr>
          </a:p>
        </p:txBody>
      </p:sp>
      <p:pic>
        <p:nvPicPr>
          <p:cNvPr id="11" name="Google Shape;11;p41"/>
          <p:cNvPicPr preferRelativeResize="0"/>
          <p:nvPr/>
        </p:nvPicPr>
        <p:blipFill rotWithShape="1">
          <a:blip r:embed="rId8">
            <a:alphaModFix/>
          </a:blip>
          <a:srcRect/>
          <a:stretch/>
        </p:blipFill>
        <p:spPr>
          <a:xfrm>
            <a:off x="444758" y="345782"/>
            <a:ext cx="2560606" cy="4343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041">
          <p15:clr>
            <a:srgbClr val="F26B43"/>
          </p15:clr>
        </p15:guide>
        <p15:guide id="2"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1"/>
          <p:cNvPicPr preferRelativeResize="0"/>
          <p:nvPr/>
        </p:nvPicPr>
        <p:blipFill rotWithShape="1">
          <a:blip r:embed="rId3">
            <a:alphaModFix/>
          </a:blip>
          <a:srcRect r="22450"/>
          <a:stretch/>
        </p:blipFill>
        <p:spPr>
          <a:xfrm>
            <a:off x="0" y="1052525"/>
            <a:ext cx="9144000" cy="5973949"/>
          </a:xfrm>
          <a:prstGeom prst="rect">
            <a:avLst/>
          </a:prstGeom>
          <a:noFill/>
          <a:ln>
            <a:noFill/>
          </a:ln>
        </p:spPr>
      </p:pic>
      <p:sp>
        <p:nvSpPr>
          <p:cNvPr id="42" name="Google Shape;42;p1"/>
          <p:cNvSpPr/>
          <p:nvPr/>
        </p:nvSpPr>
        <p:spPr>
          <a:xfrm>
            <a:off x="-1" y="1052513"/>
            <a:ext cx="3240089" cy="5973972"/>
          </a:xfrm>
          <a:prstGeom prst="rect">
            <a:avLst/>
          </a:prstGeom>
          <a:solidFill>
            <a:srgbClr val="000000">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
          <p:cNvSpPr/>
          <p:nvPr/>
        </p:nvSpPr>
        <p:spPr>
          <a:xfrm>
            <a:off x="501005" y="4291987"/>
            <a:ext cx="2503010" cy="1513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Fira Sans"/>
              <a:ea typeface="Fira Sans"/>
              <a:cs typeface="Fira Sans"/>
              <a:sym typeface="Fira Sans"/>
            </a:endParaRPr>
          </a:p>
          <a:p>
            <a:pPr marL="0" marR="0" lvl="0" indent="0" algn="r" rtl="0">
              <a:lnSpc>
                <a:spcPct val="100000"/>
              </a:lnSpc>
              <a:spcBef>
                <a:spcPts val="0"/>
              </a:spcBef>
              <a:spcAft>
                <a:spcPts val="0"/>
              </a:spcAft>
              <a:buClr>
                <a:srgbClr val="000000"/>
              </a:buClr>
              <a:buSzPts val="2800"/>
              <a:buFont typeface="Arial"/>
              <a:buNone/>
            </a:pPr>
            <a:r>
              <a:rPr lang="es-MX" sz="2800" b="1" i="0" u="none" strike="noStrike" cap="none">
                <a:solidFill>
                  <a:schemeClr val="dk1"/>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Ranking Ciclociudades</a:t>
            </a:r>
            <a:endParaRPr sz="2800" b="1" i="0" u="none" strike="noStrike" cap="none">
              <a:solidFill>
                <a:schemeClr val="dk1"/>
              </a:solidFill>
              <a:latin typeface="Fira Sans"/>
              <a:ea typeface="Fira Sans"/>
              <a:cs typeface="Fira Sans"/>
              <a:sym typeface="Fira Sans"/>
            </a:endParaRPr>
          </a:p>
          <a:p>
            <a:pPr marL="0" marR="0" lvl="0" indent="0" algn="r" rtl="0">
              <a:lnSpc>
                <a:spcPct val="100000"/>
              </a:lnSpc>
              <a:spcBef>
                <a:spcPts val="0"/>
              </a:spcBef>
              <a:spcAft>
                <a:spcPts val="0"/>
              </a:spcAft>
              <a:buNone/>
            </a:pPr>
            <a:r>
              <a:rPr lang="es-MX" b="1">
                <a:solidFill>
                  <a:schemeClr val="dk1"/>
                </a:solidFill>
                <a:latin typeface="Fira Sans"/>
                <a:ea typeface="Fira Sans"/>
                <a:cs typeface="Fira Sans"/>
                <a:sym typeface="Fira Sans"/>
              </a:rPr>
              <a:t>Sonia N.  Medina Cardona </a:t>
            </a:r>
            <a:endParaRPr b="1">
              <a:solidFill>
                <a:schemeClr val="dk1"/>
              </a:solidFill>
              <a:latin typeface="Fira Sans"/>
              <a:ea typeface="Fira Sans"/>
              <a:cs typeface="Fira Sans"/>
              <a:sym typeface="Fira Sans"/>
            </a:endParaRPr>
          </a:p>
          <a:p>
            <a:pPr marL="0" marR="0" lvl="0" indent="0" algn="r" rtl="0">
              <a:lnSpc>
                <a:spcPct val="100000"/>
              </a:lnSpc>
              <a:spcBef>
                <a:spcPts val="0"/>
              </a:spcBef>
              <a:spcAft>
                <a:spcPts val="0"/>
              </a:spcAft>
              <a:buNone/>
            </a:pPr>
            <a:r>
              <a:rPr lang="es-MX" b="1">
                <a:solidFill>
                  <a:schemeClr val="dk1"/>
                </a:solidFill>
                <a:latin typeface="Fira Sans"/>
                <a:ea typeface="Fira Sans"/>
                <a:cs typeface="Fira Sans"/>
                <a:sym typeface="Fira Sans"/>
              </a:rPr>
              <a:t>Clara Vadillo Quesada</a:t>
            </a:r>
            <a:endParaRPr b="1">
              <a:solidFill>
                <a:schemeClr val="dk1"/>
              </a:solidFill>
              <a:latin typeface="Fira Sans"/>
              <a:ea typeface="Fira Sans"/>
              <a:cs typeface="Fira Sans"/>
              <a:sym typeface="Fira Sans"/>
            </a:endParaRPr>
          </a:p>
          <a:p>
            <a:pPr marL="0" marR="0" lvl="0" indent="0" algn="r" rtl="0">
              <a:lnSpc>
                <a:spcPct val="100000"/>
              </a:lnSpc>
              <a:spcBef>
                <a:spcPts val="0"/>
              </a:spcBef>
              <a:spcAft>
                <a:spcPts val="0"/>
              </a:spcAft>
              <a:buNone/>
            </a:pPr>
            <a:r>
              <a:rPr lang="es-MX">
                <a:solidFill>
                  <a:schemeClr val="dk1"/>
                </a:solidFill>
                <a:latin typeface="Fira Sans"/>
                <a:ea typeface="Fira Sans"/>
                <a:cs typeface="Fira Sans"/>
                <a:sym typeface="Fira Sans"/>
              </a:rPr>
              <a:t>February 27th, 2020</a:t>
            </a:r>
            <a:endParaRPr>
              <a:solidFill>
                <a:schemeClr val="dk1"/>
              </a:solidFill>
              <a:latin typeface="Fira Sans"/>
              <a:ea typeface="Fira Sans"/>
              <a:cs typeface="Fira Sans"/>
              <a:sym typeface="Fira Sans"/>
            </a:endParaRPr>
          </a:p>
          <a:p>
            <a:pPr marL="0" marR="0" lvl="0" indent="0" algn="r"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Fira Sans"/>
              <a:ea typeface="Fira Sans"/>
              <a:cs typeface="Fira Sans"/>
              <a:sym typeface="Fira Sans"/>
            </a:endParaRPr>
          </a:p>
          <a:p>
            <a:pPr marL="0" marR="0" lvl="0" indent="0" algn="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Fira Sans"/>
              <a:ea typeface="Fira Sans"/>
              <a:cs typeface="Fira Sans"/>
              <a:sym typeface="Fira Sans"/>
            </a:endParaRPr>
          </a:p>
        </p:txBody>
      </p:sp>
      <p:pic>
        <p:nvPicPr>
          <p:cNvPr id="44" name="Google Shape;44;p1"/>
          <p:cNvPicPr preferRelativeResize="0"/>
          <p:nvPr/>
        </p:nvPicPr>
        <p:blipFill rotWithShape="1">
          <a:blip r:embed="rId4">
            <a:alphaModFix/>
          </a:blip>
          <a:srcRect/>
          <a:stretch/>
        </p:blipFill>
        <p:spPr>
          <a:xfrm>
            <a:off x="368538" y="1088017"/>
            <a:ext cx="2503010" cy="2955991"/>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db1d247b8_2_0"/>
          <p:cNvSpPr/>
          <p:nvPr/>
        </p:nvSpPr>
        <p:spPr>
          <a:xfrm>
            <a:off x="0" y="1082841"/>
            <a:ext cx="9144000" cy="5805600"/>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g7db1d247b8_2_0"/>
          <p:cNvSpPr/>
          <p:nvPr/>
        </p:nvSpPr>
        <p:spPr>
          <a:xfrm>
            <a:off x="359100" y="1424942"/>
            <a:ext cx="4212900" cy="4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3000" b="1">
                <a:solidFill>
                  <a:srgbClr val="4BA0F7"/>
                </a:solidFill>
                <a:latin typeface="Fira Sans"/>
                <a:ea typeface="Fira Sans"/>
                <a:cs typeface="Fira Sans"/>
                <a:sym typeface="Fira Sans"/>
              </a:rPr>
              <a:t>Scope </a:t>
            </a:r>
            <a:endParaRPr sz="1800" b="1" i="0" u="none" strike="noStrike" cap="none">
              <a:solidFill>
                <a:srgbClr val="4BA0F7"/>
              </a:solidFill>
              <a:latin typeface="Fira Sans"/>
              <a:ea typeface="Fira Sans"/>
              <a:cs typeface="Fira Sans"/>
              <a:sym typeface="Fira Sans"/>
            </a:endParaRPr>
          </a:p>
        </p:txBody>
      </p:sp>
      <p:sp>
        <p:nvSpPr>
          <p:cNvPr id="131" name="Google Shape;131;g7db1d247b8_2_0"/>
          <p:cNvSpPr txBox="1"/>
          <p:nvPr/>
        </p:nvSpPr>
        <p:spPr>
          <a:xfrm>
            <a:off x="387000" y="3040000"/>
            <a:ext cx="2566800" cy="337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MX" sz="1800" b="1">
                <a:solidFill>
                  <a:schemeClr val="accent2"/>
                </a:solidFill>
                <a:latin typeface="Fira Sans"/>
                <a:ea typeface="Fira Sans"/>
                <a:cs typeface="Fira Sans"/>
                <a:sym typeface="Fira Sans"/>
              </a:rPr>
              <a:t>30</a:t>
            </a:r>
            <a:r>
              <a:rPr lang="es-MX" sz="1800" b="1" i="0" u="none" strike="noStrike" cap="none">
                <a:solidFill>
                  <a:schemeClr val="accent2"/>
                </a:solidFill>
                <a:latin typeface="Fira Sans"/>
                <a:ea typeface="Fira Sans"/>
                <a:cs typeface="Fira Sans"/>
                <a:sym typeface="Fira Sans"/>
              </a:rPr>
              <a:t> </a:t>
            </a:r>
            <a:r>
              <a:rPr lang="es-MX" sz="1800" b="1">
                <a:solidFill>
                  <a:schemeClr val="accent2"/>
                </a:solidFill>
                <a:latin typeface="Fira Sans"/>
                <a:ea typeface="Fira Sans"/>
                <a:cs typeface="Fira Sans"/>
                <a:sym typeface="Fira Sans"/>
              </a:rPr>
              <a:t>cities </a:t>
            </a:r>
            <a:r>
              <a:rPr lang="es-MX" sz="1800" b="1">
                <a:solidFill>
                  <a:srgbClr val="404040"/>
                </a:solidFill>
                <a:latin typeface="Fira Sans"/>
                <a:ea typeface="Fira Sans"/>
                <a:cs typeface="Fira Sans"/>
                <a:sym typeface="Fira Sans"/>
              </a:rPr>
              <a:t>with largest population, concentrating 56.3 million inhabitants (more than 50 % of the country’s population)</a:t>
            </a:r>
            <a:endParaRPr sz="1800" b="1">
              <a:solidFill>
                <a:srgbClr val="404040"/>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1800" b="1">
              <a:solidFill>
                <a:srgbClr val="404040"/>
              </a:solidFill>
              <a:latin typeface="Fira Sans"/>
              <a:ea typeface="Fira Sans"/>
              <a:cs typeface="Fira Sans"/>
              <a:sym typeface="Fira Sans"/>
            </a:endParaRPr>
          </a:p>
          <a:p>
            <a:pPr marL="0" lvl="0" indent="0" algn="l" rtl="0">
              <a:lnSpc>
                <a:spcPct val="150000"/>
              </a:lnSpc>
              <a:spcBef>
                <a:spcPts val="0"/>
              </a:spcBef>
              <a:spcAft>
                <a:spcPts val="0"/>
              </a:spcAft>
              <a:buNone/>
            </a:pPr>
            <a:r>
              <a:rPr lang="es-MX" sz="1000">
                <a:latin typeface="Fira Sans"/>
                <a:ea typeface="Fira Sans"/>
                <a:cs typeface="Fira Sans"/>
                <a:sym typeface="Fira Sans"/>
              </a:rPr>
              <a:t>(Acapulco, Cancún, Mexico City, Ciudad Juárez, Culiacán, Guadalajara, Hermosillo, Mérida, Monterrey, Morelia, Pachuca, Puebla, Querétaro, Tijuana, Toluca, San Luis Potosí, Aguascalientes, Mexicali, among others)</a:t>
            </a:r>
            <a:endParaRPr sz="1800" b="1">
              <a:solidFill>
                <a:srgbClr val="404040"/>
              </a:solidFill>
              <a:latin typeface="Fira Sans"/>
              <a:ea typeface="Fira Sans"/>
              <a:cs typeface="Fira Sans"/>
              <a:sym typeface="Fira Sans"/>
            </a:endParaRPr>
          </a:p>
        </p:txBody>
      </p:sp>
      <p:pic>
        <p:nvPicPr>
          <p:cNvPr id="132" name="Google Shape;132;g7db1d247b8_2_0"/>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133" name="Google Shape;133;g7db1d247b8_2_0"/>
          <p:cNvSpPr/>
          <p:nvPr/>
        </p:nvSpPr>
        <p:spPr>
          <a:xfrm>
            <a:off x="2867339" y="335119"/>
            <a:ext cx="48861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pic>
        <p:nvPicPr>
          <p:cNvPr id="134" name="Google Shape;134;g7db1d247b8_2_0"/>
          <p:cNvPicPr preferRelativeResize="0"/>
          <p:nvPr/>
        </p:nvPicPr>
        <p:blipFill>
          <a:blip r:embed="rId4">
            <a:alphaModFix/>
          </a:blip>
          <a:stretch>
            <a:fillRect/>
          </a:stretch>
        </p:blipFill>
        <p:spPr>
          <a:xfrm>
            <a:off x="1849550" y="1271650"/>
            <a:ext cx="7678775" cy="4789626"/>
          </a:xfrm>
          <a:prstGeom prst="rect">
            <a:avLst/>
          </a:prstGeom>
          <a:noFill/>
          <a:ln>
            <a:noFill/>
          </a:ln>
        </p:spPr>
      </p:pic>
      <p:sp>
        <p:nvSpPr>
          <p:cNvPr id="135" name="Google Shape;135;g7db1d247b8_2_0"/>
          <p:cNvSpPr txBox="1"/>
          <p:nvPr/>
        </p:nvSpPr>
        <p:spPr>
          <a:xfrm>
            <a:off x="387002" y="2250927"/>
            <a:ext cx="217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MX" sz="1800" b="1">
                <a:solidFill>
                  <a:srgbClr val="4BA0F7"/>
                </a:solidFill>
                <a:latin typeface="Fira Sans"/>
                <a:ea typeface="Fira Sans"/>
                <a:cs typeface="Fira Sans"/>
                <a:sym typeface="Fira Sans"/>
              </a:rPr>
              <a:t>2013-2015</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000"/>
                                          </p:stCondLst>
                                        </p:cTn>
                                        <p:tgtEl>
                                          <p:spTgt spid="1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000"/>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db1d247b8_2_0"/>
          <p:cNvSpPr/>
          <p:nvPr/>
        </p:nvSpPr>
        <p:spPr>
          <a:xfrm>
            <a:off x="0" y="1082841"/>
            <a:ext cx="9144000" cy="5805600"/>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g7db1d247b8_2_0"/>
          <p:cNvSpPr/>
          <p:nvPr/>
        </p:nvSpPr>
        <p:spPr>
          <a:xfrm>
            <a:off x="359100" y="1424942"/>
            <a:ext cx="4212900" cy="4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3000" b="1">
                <a:solidFill>
                  <a:srgbClr val="4BA0F7"/>
                </a:solidFill>
                <a:latin typeface="Fira Sans"/>
                <a:ea typeface="Fira Sans"/>
                <a:cs typeface="Fira Sans"/>
                <a:sym typeface="Fira Sans"/>
              </a:rPr>
              <a:t>Scope </a:t>
            </a:r>
            <a:endParaRPr sz="1800" b="1" i="0" u="none" strike="noStrike" cap="none">
              <a:solidFill>
                <a:srgbClr val="4BA0F7"/>
              </a:solidFill>
              <a:latin typeface="Fira Sans"/>
              <a:ea typeface="Fira Sans"/>
              <a:cs typeface="Fira Sans"/>
              <a:sym typeface="Fira Sans"/>
            </a:endParaRPr>
          </a:p>
        </p:txBody>
      </p:sp>
      <p:pic>
        <p:nvPicPr>
          <p:cNvPr id="132" name="Google Shape;132;g7db1d247b8_2_0"/>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133" name="Google Shape;133;g7db1d247b8_2_0"/>
          <p:cNvSpPr/>
          <p:nvPr/>
        </p:nvSpPr>
        <p:spPr>
          <a:xfrm>
            <a:off x="2867339" y="335119"/>
            <a:ext cx="48861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pic>
        <p:nvPicPr>
          <p:cNvPr id="137" name="Google Shape;137;g7db1d247b8_2_0"/>
          <p:cNvPicPr preferRelativeResize="0"/>
          <p:nvPr/>
        </p:nvPicPr>
        <p:blipFill>
          <a:blip r:embed="rId4">
            <a:alphaModFix/>
          </a:blip>
          <a:stretch>
            <a:fillRect/>
          </a:stretch>
        </p:blipFill>
        <p:spPr>
          <a:xfrm>
            <a:off x="1658999" y="1281125"/>
            <a:ext cx="7678775" cy="4789618"/>
          </a:xfrm>
          <a:prstGeom prst="rect">
            <a:avLst/>
          </a:prstGeom>
          <a:noFill/>
          <a:ln>
            <a:noFill/>
          </a:ln>
        </p:spPr>
      </p:pic>
      <p:sp>
        <p:nvSpPr>
          <p:cNvPr id="138" name="Google Shape;138;g7db1d247b8_2_0"/>
          <p:cNvSpPr txBox="1"/>
          <p:nvPr/>
        </p:nvSpPr>
        <p:spPr>
          <a:xfrm>
            <a:off x="387002" y="2820688"/>
            <a:ext cx="3000000" cy="22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800" b="1" dirty="0">
                <a:solidFill>
                  <a:schemeClr val="accent2"/>
                </a:solidFill>
                <a:latin typeface="Fira Sans"/>
                <a:ea typeface="Fira Sans"/>
                <a:cs typeface="Fira Sans"/>
                <a:sym typeface="Fira Sans"/>
              </a:rPr>
              <a:t>25</a:t>
            </a:r>
            <a:r>
              <a:rPr lang="es-MX" sz="1800" b="1" dirty="0">
                <a:solidFill>
                  <a:srgbClr val="404040"/>
                </a:solidFill>
                <a:latin typeface="Fira Sans"/>
                <a:ea typeface="Fira Sans"/>
                <a:cs typeface="Fira Sans"/>
                <a:sym typeface="Fira Sans"/>
              </a:rPr>
              <a:t> </a:t>
            </a:r>
            <a:r>
              <a:rPr lang="es-MX" sz="1800" b="1" dirty="0" err="1">
                <a:solidFill>
                  <a:srgbClr val="404040"/>
                </a:solidFill>
                <a:latin typeface="Fira Sans"/>
                <a:ea typeface="Fira Sans"/>
                <a:cs typeface="Fira Sans"/>
                <a:sym typeface="Fira Sans"/>
              </a:rPr>
              <a:t>cities</a:t>
            </a:r>
            <a:r>
              <a:rPr lang="es-MX" sz="1800" b="1" dirty="0">
                <a:solidFill>
                  <a:srgbClr val="404040"/>
                </a:solidFill>
                <a:latin typeface="Fira Sans"/>
                <a:ea typeface="Fira Sans"/>
                <a:cs typeface="Fira Sans"/>
                <a:sym typeface="Fira Sans"/>
              </a:rPr>
              <a:t>:</a:t>
            </a:r>
            <a:endParaRPr sz="1800" b="1" dirty="0">
              <a:solidFill>
                <a:srgbClr val="404040"/>
              </a:solidFill>
              <a:latin typeface="Fira Sans"/>
              <a:ea typeface="Fira Sans"/>
              <a:cs typeface="Fira Sans"/>
              <a:sym typeface="Fira Sans"/>
            </a:endParaRPr>
          </a:p>
          <a:p>
            <a:pPr marL="0" lvl="0" indent="0" algn="l" rtl="0">
              <a:spcBef>
                <a:spcPts val="0"/>
              </a:spcBef>
              <a:spcAft>
                <a:spcPts val="0"/>
              </a:spcAft>
              <a:buNone/>
            </a:pPr>
            <a:endParaRPr sz="1800" b="1" dirty="0">
              <a:solidFill>
                <a:srgbClr val="404040"/>
              </a:solidFill>
              <a:latin typeface="Fira Sans"/>
              <a:ea typeface="Fira Sans"/>
              <a:cs typeface="Fira Sans"/>
              <a:sym typeface="Fira Sans"/>
            </a:endParaRPr>
          </a:p>
          <a:p>
            <a:pPr marL="285750" lvl="0" indent="-285750" algn="l" rtl="0">
              <a:spcBef>
                <a:spcPts val="0"/>
              </a:spcBef>
              <a:spcAft>
                <a:spcPts val="0"/>
              </a:spcAft>
              <a:buSzPts val="1800"/>
              <a:buChar char="•"/>
            </a:pPr>
            <a:r>
              <a:rPr lang="es-MX" sz="1800" b="1" dirty="0">
                <a:solidFill>
                  <a:schemeClr val="accent2"/>
                </a:solidFill>
                <a:latin typeface="Fira Sans"/>
                <a:ea typeface="Fira Sans"/>
                <a:cs typeface="Fira Sans"/>
                <a:sym typeface="Fira Sans"/>
              </a:rPr>
              <a:t>15</a:t>
            </a:r>
            <a:r>
              <a:rPr lang="es-MX" sz="1800" b="1" dirty="0">
                <a:solidFill>
                  <a:srgbClr val="404040"/>
                </a:solidFill>
                <a:latin typeface="Fira Sans"/>
                <a:ea typeface="Fira Sans"/>
                <a:cs typeface="Fira Sans"/>
                <a:sym typeface="Fira Sans"/>
              </a:rPr>
              <a:t> </a:t>
            </a:r>
            <a:r>
              <a:rPr lang="es-MX" sz="1800" b="1" dirty="0" err="1">
                <a:solidFill>
                  <a:srgbClr val="404040"/>
                </a:solidFill>
                <a:latin typeface="Fira Sans"/>
                <a:ea typeface="Fira Sans"/>
                <a:cs typeface="Fira Sans"/>
                <a:sym typeface="Fira Sans"/>
              </a:rPr>
              <a:t>cities</a:t>
            </a:r>
            <a:r>
              <a:rPr lang="es-MX" sz="1800" b="1" dirty="0">
                <a:solidFill>
                  <a:srgbClr val="404040"/>
                </a:solidFill>
                <a:latin typeface="Fira Sans"/>
                <a:ea typeface="Fira Sans"/>
                <a:cs typeface="Fira Sans"/>
                <a:sym typeface="Fira Sans"/>
              </a:rPr>
              <a:t> </a:t>
            </a:r>
            <a:r>
              <a:rPr lang="es-MX" sz="1800" b="1" dirty="0" err="1">
                <a:solidFill>
                  <a:srgbClr val="404040"/>
                </a:solidFill>
                <a:latin typeface="Fira Sans"/>
                <a:ea typeface="Fira Sans"/>
                <a:cs typeface="Fira Sans"/>
                <a:sym typeface="Fira Sans"/>
              </a:rPr>
              <a:t>evaluated</a:t>
            </a:r>
            <a:r>
              <a:rPr lang="es-MX" sz="1800" b="1" dirty="0">
                <a:solidFill>
                  <a:srgbClr val="404040"/>
                </a:solidFill>
                <a:latin typeface="Fira Sans"/>
                <a:ea typeface="Fira Sans"/>
                <a:cs typeface="Fira Sans"/>
                <a:sym typeface="Fira Sans"/>
              </a:rPr>
              <a:t> </a:t>
            </a:r>
            <a:r>
              <a:rPr lang="es-MX" sz="1800" b="1" dirty="0" err="1">
                <a:solidFill>
                  <a:srgbClr val="404040"/>
                </a:solidFill>
                <a:latin typeface="Fira Sans"/>
                <a:ea typeface="Fira Sans"/>
                <a:cs typeface="Fira Sans"/>
                <a:sym typeface="Fira Sans"/>
              </a:rPr>
              <a:t>again</a:t>
            </a:r>
            <a:r>
              <a:rPr lang="es-MX" sz="1800" b="1" dirty="0">
                <a:solidFill>
                  <a:srgbClr val="404040"/>
                </a:solidFill>
                <a:latin typeface="Fira Sans"/>
                <a:ea typeface="Fira Sans"/>
                <a:cs typeface="Fira Sans"/>
                <a:sym typeface="Fira Sans"/>
              </a:rPr>
              <a:t/>
            </a:r>
            <a:br>
              <a:rPr lang="es-MX" sz="1800" b="1" dirty="0">
                <a:solidFill>
                  <a:srgbClr val="404040"/>
                </a:solidFill>
                <a:latin typeface="Fira Sans"/>
                <a:ea typeface="Fira Sans"/>
                <a:cs typeface="Fira Sans"/>
                <a:sym typeface="Fira Sans"/>
              </a:rPr>
            </a:br>
            <a:r>
              <a:rPr lang="es-MX" sz="1200" b="1" dirty="0">
                <a:solidFill>
                  <a:srgbClr val="404040"/>
                </a:solidFill>
                <a:latin typeface="Fira Sans"/>
                <a:ea typeface="Fira Sans"/>
                <a:cs typeface="Fira Sans"/>
                <a:sym typeface="Fira Sans"/>
              </a:rPr>
              <a:t>(</a:t>
            </a:r>
            <a:r>
              <a:rPr lang="es-MX" sz="1200" b="1" dirty="0" err="1">
                <a:solidFill>
                  <a:srgbClr val="404040"/>
                </a:solidFill>
                <a:latin typeface="Fira Sans"/>
                <a:ea typeface="Fira Sans"/>
                <a:cs typeface="Fira Sans"/>
                <a:sym typeface="Fira Sans"/>
              </a:rPr>
              <a:t>besides</a:t>
            </a:r>
            <a:r>
              <a:rPr lang="es-MX" sz="1200" b="1" dirty="0">
                <a:solidFill>
                  <a:srgbClr val="404040"/>
                </a:solidFill>
                <a:latin typeface="Fira Sans"/>
                <a:ea typeface="Fira Sans"/>
                <a:cs typeface="Fira Sans"/>
                <a:sym typeface="Fira Sans"/>
              </a:rPr>
              <a:t> 2015)</a:t>
            </a:r>
            <a:endParaRPr sz="1200" b="1" dirty="0">
              <a:solidFill>
                <a:srgbClr val="404040"/>
              </a:solidFill>
              <a:latin typeface="Fira Sans"/>
              <a:ea typeface="Fira Sans"/>
              <a:cs typeface="Fira Sans"/>
              <a:sym typeface="Fira Sans"/>
            </a:endParaRPr>
          </a:p>
          <a:p>
            <a:pPr marL="457200" lvl="0" indent="0" algn="l" rtl="0">
              <a:spcBef>
                <a:spcPts val="0"/>
              </a:spcBef>
              <a:spcAft>
                <a:spcPts val="0"/>
              </a:spcAft>
              <a:buNone/>
            </a:pPr>
            <a:endParaRPr sz="1200" b="1" dirty="0">
              <a:solidFill>
                <a:srgbClr val="404040"/>
              </a:solidFill>
              <a:latin typeface="Fira Sans"/>
              <a:ea typeface="Fira Sans"/>
              <a:cs typeface="Fira Sans"/>
              <a:sym typeface="Fira Sans"/>
            </a:endParaRPr>
          </a:p>
          <a:p>
            <a:pPr marL="0" lvl="0" indent="0" algn="l" rtl="0">
              <a:lnSpc>
                <a:spcPct val="150000"/>
              </a:lnSpc>
              <a:spcBef>
                <a:spcPts val="0"/>
              </a:spcBef>
              <a:spcAft>
                <a:spcPts val="0"/>
              </a:spcAft>
              <a:buNone/>
            </a:pPr>
            <a:r>
              <a:rPr lang="es-MX" sz="1000" dirty="0">
                <a:latin typeface="Fira Sans"/>
                <a:ea typeface="Fira Sans"/>
                <a:cs typeface="Fira Sans"/>
                <a:sym typeface="Fira Sans"/>
              </a:rPr>
              <a:t>(Acapulco, Cancún, Ciudad de México, Ciudad Juárez, Culiacán, Guadalajara, Hermosillo, Mérida, Monterrey, Morelia, Pachuca, Puebla, Querétaro, Tijuana)</a:t>
            </a:r>
            <a:endParaRPr sz="1200" b="1" dirty="0">
              <a:solidFill>
                <a:srgbClr val="404040"/>
              </a:solidFill>
              <a:latin typeface="Fira Sans"/>
              <a:ea typeface="Fira Sans"/>
              <a:cs typeface="Fira Sans"/>
              <a:sym typeface="Fira Sans"/>
            </a:endParaRPr>
          </a:p>
        </p:txBody>
      </p:sp>
      <p:sp>
        <p:nvSpPr>
          <p:cNvPr id="139" name="Google Shape;139;g7db1d247b8_2_0"/>
          <p:cNvSpPr txBox="1"/>
          <p:nvPr/>
        </p:nvSpPr>
        <p:spPr>
          <a:xfrm>
            <a:off x="359100" y="5268275"/>
            <a:ext cx="3000000" cy="4923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SzPts val="1800"/>
              <a:buChar char="•"/>
            </a:pPr>
            <a:r>
              <a:rPr lang="es-MX" sz="1800" b="1">
                <a:solidFill>
                  <a:schemeClr val="accent2"/>
                </a:solidFill>
                <a:latin typeface="Fira Sans"/>
                <a:ea typeface="Fira Sans"/>
                <a:cs typeface="Fira Sans"/>
                <a:sym typeface="Fira Sans"/>
              </a:rPr>
              <a:t>10</a:t>
            </a:r>
            <a:r>
              <a:rPr lang="es-MX" sz="1800" b="1">
                <a:solidFill>
                  <a:srgbClr val="404040"/>
                </a:solidFill>
                <a:latin typeface="Fira Sans"/>
                <a:ea typeface="Fira Sans"/>
                <a:cs typeface="Fira Sans"/>
                <a:sym typeface="Fira Sans"/>
              </a:rPr>
              <a:t> new cities</a:t>
            </a:r>
            <a:endParaRPr sz="1800" b="1">
              <a:solidFill>
                <a:srgbClr val="404040"/>
              </a:solidFill>
              <a:latin typeface="Fira Sans"/>
              <a:ea typeface="Fira Sans"/>
              <a:cs typeface="Fira Sans"/>
              <a:sym typeface="Fira Sans"/>
            </a:endParaRPr>
          </a:p>
          <a:p>
            <a:pPr marL="457200" lvl="0" indent="0" algn="l" rtl="0">
              <a:spcBef>
                <a:spcPts val="0"/>
              </a:spcBef>
              <a:spcAft>
                <a:spcPts val="0"/>
              </a:spcAft>
              <a:buNone/>
            </a:pPr>
            <a:endParaRPr sz="1800" b="1">
              <a:solidFill>
                <a:srgbClr val="404040"/>
              </a:solidFill>
              <a:latin typeface="Fira Sans"/>
              <a:ea typeface="Fira Sans"/>
              <a:cs typeface="Fira Sans"/>
              <a:sym typeface="Fira Sans"/>
            </a:endParaRPr>
          </a:p>
          <a:p>
            <a:pPr marL="0" lvl="0" indent="0" algn="l" rtl="0">
              <a:lnSpc>
                <a:spcPct val="150000"/>
              </a:lnSpc>
              <a:spcBef>
                <a:spcPts val="0"/>
              </a:spcBef>
              <a:spcAft>
                <a:spcPts val="0"/>
              </a:spcAft>
              <a:buNone/>
            </a:pPr>
            <a:r>
              <a:rPr lang="es-MX" sz="1000">
                <a:latin typeface="Fira Sans"/>
                <a:ea typeface="Fira Sans"/>
                <a:cs typeface="Fira Sans"/>
                <a:sym typeface="Fira Sans"/>
              </a:rPr>
              <a:t>(Ahome, Ciudad Guzmán, Ensenada, Irapuato, León, Mazatlán, Metepec, Moroleón, Tepic, Tlaquepaque, Zapopan)</a:t>
            </a:r>
            <a:endParaRPr sz="1800" b="1">
              <a:solidFill>
                <a:srgbClr val="404040"/>
              </a:solidFill>
              <a:latin typeface="Fira Sans"/>
              <a:ea typeface="Fira Sans"/>
              <a:cs typeface="Fira Sans"/>
              <a:sym typeface="Fira Sans"/>
            </a:endParaRPr>
          </a:p>
          <a:p>
            <a:pPr marL="0" lvl="0" indent="0" algn="l" rtl="0">
              <a:spcBef>
                <a:spcPts val="0"/>
              </a:spcBef>
              <a:spcAft>
                <a:spcPts val="0"/>
              </a:spcAft>
              <a:buNone/>
            </a:pPr>
            <a:endParaRPr sz="1800" b="1">
              <a:solidFill>
                <a:srgbClr val="404040"/>
              </a:solidFill>
              <a:latin typeface="Fira Sans"/>
              <a:ea typeface="Fira Sans"/>
              <a:cs typeface="Fira Sans"/>
              <a:sym typeface="Fira Sans"/>
            </a:endParaRPr>
          </a:p>
        </p:txBody>
      </p:sp>
      <p:sp>
        <p:nvSpPr>
          <p:cNvPr id="140" name="Google Shape;140;g7db1d247b8_2_0"/>
          <p:cNvSpPr txBox="1"/>
          <p:nvPr/>
        </p:nvSpPr>
        <p:spPr>
          <a:xfrm>
            <a:off x="359100" y="2250927"/>
            <a:ext cx="217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MX" sz="1800" b="1" dirty="0">
                <a:solidFill>
                  <a:srgbClr val="4BA0F7"/>
                </a:solidFill>
                <a:latin typeface="Fira Sans"/>
                <a:ea typeface="Fira Sans"/>
                <a:cs typeface="Fira Sans"/>
                <a:sym typeface="Fira Sans"/>
              </a:rPr>
              <a:t>2018</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326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6e56d83749_0_10"/>
          <p:cNvSpPr/>
          <p:nvPr/>
        </p:nvSpPr>
        <p:spPr>
          <a:xfrm>
            <a:off x="3565850" y="2562700"/>
            <a:ext cx="5137500" cy="2482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1800">
                <a:solidFill>
                  <a:srgbClr val="FFFFFF"/>
                </a:solidFill>
                <a:latin typeface="Fira Sans"/>
                <a:ea typeface="Fira Sans"/>
                <a:cs typeface="Fira Sans"/>
                <a:sym typeface="Fira Sans"/>
              </a:rPr>
              <a:t>The </a:t>
            </a:r>
            <a:r>
              <a:rPr lang="es-MX" sz="1800">
                <a:solidFill>
                  <a:schemeClr val="dk1"/>
                </a:solidFill>
                <a:latin typeface="Fira Sans"/>
                <a:ea typeface="Fira Sans"/>
                <a:cs typeface="Fira Sans"/>
                <a:sym typeface="Fira Sans"/>
              </a:rPr>
              <a:t>Ranking Ciclociudades </a:t>
            </a:r>
            <a:r>
              <a:rPr lang="es-MX" sz="1800">
                <a:solidFill>
                  <a:srgbClr val="FFFFFF"/>
                </a:solidFill>
                <a:latin typeface="Fira Sans"/>
                <a:ea typeface="Fira Sans"/>
                <a:cs typeface="Fira Sans"/>
                <a:sym typeface="Fira Sans"/>
              </a:rPr>
              <a:t>methodology has evolve over the years so we have updated its indicators since it started. </a:t>
            </a:r>
            <a:endParaRPr sz="1800">
              <a:solidFill>
                <a:srgbClr val="FFFFFF"/>
              </a:solidFill>
              <a:latin typeface="Fira Sans"/>
              <a:ea typeface="Fira Sans"/>
              <a:cs typeface="Fira Sans"/>
              <a:sym typeface="Fira Sans"/>
            </a:endParaRPr>
          </a:p>
        </p:txBody>
      </p:sp>
      <p:sp>
        <p:nvSpPr>
          <p:cNvPr id="146" name="Google Shape;146;g6e56d83749_0_10"/>
          <p:cNvSpPr txBox="1"/>
          <p:nvPr/>
        </p:nvSpPr>
        <p:spPr>
          <a:xfrm>
            <a:off x="987946" y="2487075"/>
            <a:ext cx="2577900"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FFFFFF"/>
                </a:solidFill>
                <a:latin typeface="Fira Sans"/>
                <a:ea typeface="Fira Sans"/>
                <a:cs typeface="Fira Sans"/>
                <a:sym typeface="Fira Sans"/>
              </a:rPr>
              <a:t>Methodology </a:t>
            </a:r>
            <a:endParaRPr sz="3000" b="1" i="0" u="none" strike="noStrike" cap="none">
              <a:solidFill>
                <a:srgbClr val="FFFFFF"/>
              </a:solidFill>
              <a:latin typeface="Fira Sans"/>
              <a:ea typeface="Fira Sans"/>
              <a:cs typeface="Fira Sans"/>
              <a:sym typeface="Fira Sans"/>
            </a:endParaRPr>
          </a:p>
        </p:txBody>
      </p:sp>
      <p:pic>
        <p:nvPicPr>
          <p:cNvPr id="147" name="Google Shape;147;g6e56d83749_0_10"/>
          <p:cNvPicPr preferRelativeResize="0"/>
          <p:nvPr/>
        </p:nvPicPr>
        <p:blipFill rotWithShape="1">
          <a:blip r:embed="rId3">
            <a:alphaModFix/>
          </a:blip>
          <a:srcRect/>
          <a:stretch/>
        </p:blipFill>
        <p:spPr>
          <a:xfrm>
            <a:off x="987957" y="1667925"/>
            <a:ext cx="847724" cy="819149"/>
          </a:xfrm>
          <a:prstGeom prst="rect">
            <a:avLst/>
          </a:prstGeom>
          <a:noFill/>
          <a:ln>
            <a:noFill/>
          </a:ln>
        </p:spPr>
      </p:pic>
      <p:pic>
        <p:nvPicPr>
          <p:cNvPr id="148" name="Google Shape;148;g6e56d83749_0_10"/>
          <p:cNvPicPr preferRelativeResize="0"/>
          <p:nvPr/>
        </p:nvPicPr>
        <p:blipFill rotWithShape="1">
          <a:blip r:embed="rId4">
            <a:alphaModFix/>
          </a:blip>
          <a:srcRect/>
          <a:stretch/>
        </p:blipFill>
        <p:spPr>
          <a:xfrm>
            <a:off x="8029898" y="32057"/>
            <a:ext cx="673600" cy="795505"/>
          </a:xfrm>
          <a:prstGeom prst="rect">
            <a:avLst/>
          </a:prstGeom>
          <a:noFill/>
          <a:ln>
            <a:noFill/>
          </a:ln>
        </p:spPr>
      </p:pic>
      <p:sp>
        <p:nvSpPr>
          <p:cNvPr id="149" name="Google Shape;149;g6e56d83749_0_10"/>
          <p:cNvSpPr/>
          <p:nvPr/>
        </p:nvSpPr>
        <p:spPr>
          <a:xfrm>
            <a:off x="2867339" y="335119"/>
            <a:ext cx="48861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7"/>
          <p:cNvSpPr/>
          <p:nvPr/>
        </p:nvSpPr>
        <p:spPr>
          <a:xfrm>
            <a:off x="3462250" y="336425"/>
            <a:ext cx="4212900" cy="492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sp>
        <p:nvSpPr>
          <p:cNvPr id="156" name="Google Shape;156;p7"/>
          <p:cNvSpPr/>
          <p:nvPr/>
        </p:nvSpPr>
        <p:spPr>
          <a:xfrm>
            <a:off x="359100" y="1424942"/>
            <a:ext cx="4212900" cy="4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3000" b="1">
                <a:solidFill>
                  <a:srgbClr val="FF9900"/>
                </a:solidFill>
                <a:latin typeface="Fira Sans"/>
                <a:ea typeface="Fira Sans"/>
                <a:cs typeface="Fira Sans"/>
                <a:sym typeface="Fira Sans"/>
              </a:rPr>
              <a:t>Update</a:t>
            </a:r>
            <a:endParaRPr sz="1800" b="1" i="0" u="none" strike="noStrike" cap="none">
              <a:solidFill>
                <a:srgbClr val="FF9900"/>
              </a:solidFill>
              <a:latin typeface="Fira Sans"/>
              <a:ea typeface="Fira Sans"/>
              <a:cs typeface="Fira Sans"/>
              <a:sym typeface="Fira Sans"/>
            </a:endParaRPr>
          </a:p>
        </p:txBody>
      </p:sp>
      <p:pic>
        <p:nvPicPr>
          <p:cNvPr id="157" name="Google Shape;157;p7"/>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158" name="Google Shape;158;p7"/>
          <p:cNvSpPr/>
          <p:nvPr/>
        </p:nvSpPr>
        <p:spPr>
          <a:xfrm>
            <a:off x="932815" y="4998400"/>
            <a:ext cx="2698200" cy="61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MX" sz="3200" b="1">
                <a:solidFill>
                  <a:srgbClr val="404040"/>
                </a:solidFill>
                <a:latin typeface="Fira Sans"/>
                <a:ea typeface="Fira Sans"/>
                <a:cs typeface="Fira Sans"/>
                <a:sym typeface="Fira Sans"/>
              </a:rPr>
              <a:t>2013 to </a:t>
            </a:r>
            <a:r>
              <a:rPr lang="es-MX" sz="3200" b="1" i="0" u="none" strike="noStrike" cap="none">
                <a:solidFill>
                  <a:srgbClr val="404040"/>
                </a:solidFill>
                <a:latin typeface="Fira Sans"/>
                <a:ea typeface="Fira Sans"/>
                <a:cs typeface="Fira Sans"/>
                <a:sym typeface="Fira Sans"/>
              </a:rPr>
              <a:t>2015</a:t>
            </a:r>
            <a:endParaRPr sz="3200" b="1" i="0" u="none" strike="noStrike" cap="none">
              <a:solidFill>
                <a:srgbClr val="404040"/>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3200" b="1">
              <a:solidFill>
                <a:srgbClr val="404040"/>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3200" b="1">
              <a:solidFill>
                <a:srgbClr val="404040"/>
              </a:solidFill>
              <a:latin typeface="Fira Sans"/>
              <a:ea typeface="Fira Sans"/>
              <a:cs typeface="Fira Sans"/>
              <a:sym typeface="Fira Sans"/>
            </a:endParaRPr>
          </a:p>
        </p:txBody>
      </p:sp>
      <p:sp>
        <p:nvSpPr>
          <p:cNvPr id="159" name="Google Shape;159;p7"/>
          <p:cNvSpPr/>
          <p:nvPr/>
        </p:nvSpPr>
        <p:spPr>
          <a:xfrm>
            <a:off x="6140450" y="4988800"/>
            <a:ext cx="1433100" cy="61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MX" sz="3200" b="1" i="0" u="none" strike="noStrike" cap="none">
                <a:solidFill>
                  <a:srgbClr val="404040"/>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20</a:t>
            </a:r>
            <a:r>
              <a:rPr lang="es-MX" sz="3200" b="1">
                <a:solidFill>
                  <a:srgbClr val="404040"/>
                </a:solidFill>
                <a:latin typeface="Fira Sans"/>
                <a:ea typeface="Fira Sans"/>
                <a:cs typeface="Fira Sans"/>
                <a:sym typeface="Fira Sans"/>
              </a:rPr>
              <a:t>20</a:t>
            </a:r>
            <a:br>
              <a:rPr lang="es-MX" sz="3200" b="1">
                <a:solidFill>
                  <a:srgbClr val="404040"/>
                </a:solidFill>
                <a:latin typeface="Fira Sans"/>
                <a:ea typeface="Fira Sans"/>
                <a:cs typeface="Fira Sans"/>
                <a:sym typeface="Fira Sans"/>
              </a:rPr>
            </a:br>
            <a:endParaRPr sz="3200" b="1">
              <a:solidFill>
                <a:srgbClr val="404040"/>
              </a:solidFill>
              <a:latin typeface="Fira Sans"/>
              <a:ea typeface="Fira Sans"/>
              <a:cs typeface="Fira Sans"/>
              <a:sym typeface="Fira Sans"/>
            </a:endParaRPr>
          </a:p>
          <a:p>
            <a:pPr marL="0" lvl="0" indent="0" algn="l" rtl="0">
              <a:spcBef>
                <a:spcPts val="0"/>
              </a:spcBef>
              <a:spcAft>
                <a:spcPts val="0"/>
              </a:spcAft>
              <a:buNone/>
            </a:pPr>
            <a:endParaRPr sz="3200" b="1">
              <a:solidFill>
                <a:srgbClr val="404040"/>
              </a:solidFill>
              <a:latin typeface="Fira Sans"/>
              <a:ea typeface="Fira Sans"/>
              <a:cs typeface="Fira Sans"/>
              <a:sym typeface="Fira Sans"/>
            </a:endParaRPr>
          </a:p>
        </p:txBody>
      </p:sp>
      <p:pic>
        <p:nvPicPr>
          <p:cNvPr id="160" name="Google Shape;160;p7"/>
          <p:cNvPicPr preferRelativeResize="0"/>
          <p:nvPr/>
        </p:nvPicPr>
        <p:blipFill>
          <a:blip r:embed="rId4">
            <a:alphaModFix/>
          </a:blip>
          <a:stretch>
            <a:fillRect/>
          </a:stretch>
        </p:blipFill>
        <p:spPr>
          <a:xfrm>
            <a:off x="277150" y="2058317"/>
            <a:ext cx="4434275" cy="2890459"/>
          </a:xfrm>
          <a:prstGeom prst="rect">
            <a:avLst/>
          </a:prstGeom>
          <a:noFill/>
          <a:ln>
            <a:noFill/>
          </a:ln>
        </p:spPr>
      </p:pic>
      <p:sp>
        <p:nvSpPr>
          <p:cNvPr id="161" name="Google Shape;161;p7"/>
          <p:cNvSpPr txBox="1"/>
          <p:nvPr/>
        </p:nvSpPr>
        <p:spPr>
          <a:xfrm>
            <a:off x="739200" y="5490650"/>
            <a:ext cx="3000000" cy="126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3200" b="1">
                <a:solidFill>
                  <a:srgbClr val="404040"/>
                </a:solidFill>
                <a:latin typeface="Fira Sans"/>
                <a:ea typeface="Fira Sans"/>
                <a:cs typeface="Fira Sans"/>
                <a:sym typeface="Fira Sans"/>
              </a:rPr>
              <a:t>10 lines of actions</a:t>
            </a:r>
            <a:endParaRPr/>
          </a:p>
        </p:txBody>
      </p:sp>
      <p:sp>
        <p:nvSpPr>
          <p:cNvPr id="162" name="Google Shape;162;p7"/>
          <p:cNvSpPr txBox="1"/>
          <p:nvPr/>
        </p:nvSpPr>
        <p:spPr>
          <a:xfrm>
            <a:off x="5253225" y="5456150"/>
            <a:ext cx="3000000" cy="10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3200" b="1">
                <a:solidFill>
                  <a:srgbClr val="404040"/>
                </a:solidFill>
                <a:latin typeface="Fira Sans"/>
                <a:ea typeface="Fira Sans"/>
                <a:cs typeface="Fira Sans"/>
                <a:sym typeface="Fira Sans"/>
              </a:rPr>
              <a:t>11 lines of actions</a:t>
            </a:r>
            <a:endParaRPr sz="3200" b="1">
              <a:solidFill>
                <a:srgbClr val="404040"/>
              </a:solidFill>
              <a:latin typeface="Fira Sans"/>
              <a:ea typeface="Fira Sans"/>
              <a:cs typeface="Fira Sans"/>
              <a:sym typeface="Fira Sans"/>
            </a:endParaRPr>
          </a:p>
        </p:txBody>
      </p:sp>
      <p:pic>
        <p:nvPicPr>
          <p:cNvPr id="163" name="Google Shape;163;p7"/>
          <p:cNvPicPr preferRelativeResize="0"/>
          <p:nvPr/>
        </p:nvPicPr>
        <p:blipFill>
          <a:blip r:embed="rId5">
            <a:alphaModFix/>
          </a:blip>
          <a:stretch>
            <a:fillRect/>
          </a:stretch>
        </p:blipFill>
        <p:spPr>
          <a:xfrm>
            <a:off x="4393025" y="1738899"/>
            <a:ext cx="4696872" cy="340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0" y="1052513"/>
            <a:ext cx="9144000" cy="5805600"/>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8"/>
          <p:cNvSpPr/>
          <p:nvPr/>
        </p:nvSpPr>
        <p:spPr>
          <a:xfrm>
            <a:off x="359099" y="1424942"/>
            <a:ext cx="5166211" cy="4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3000" b="1">
                <a:solidFill>
                  <a:srgbClr val="FF9900"/>
                </a:solidFill>
                <a:latin typeface="Fira Sans"/>
                <a:ea typeface="Fira Sans"/>
                <a:cs typeface="Fira Sans"/>
                <a:sym typeface="Fira Sans"/>
              </a:rPr>
              <a:t>Update</a:t>
            </a:r>
            <a:endParaRPr sz="1800" b="1" i="0" u="none" strike="noStrike" cap="none">
              <a:solidFill>
                <a:srgbClr val="FF9900"/>
              </a:solidFill>
              <a:latin typeface="Fira Sans"/>
              <a:ea typeface="Fira Sans"/>
              <a:cs typeface="Fira Sans"/>
              <a:sym typeface="Fira Sans"/>
            </a:endParaRPr>
          </a:p>
        </p:txBody>
      </p:sp>
      <p:pic>
        <p:nvPicPr>
          <p:cNvPr id="170" name="Google Shape;170;p8"/>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171" name="Google Shape;171;p8"/>
          <p:cNvSpPr/>
          <p:nvPr/>
        </p:nvSpPr>
        <p:spPr>
          <a:xfrm>
            <a:off x="5095850" y="2198059"/>
            <a:ext cx="37866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a:solidFill>
                  <a:srgbClr val="404040"/>
                </a:solidFill>
                <a:latin typeface="Fira Sans"/>
                <a:ea typeface="Fira Sans"/>
                <a:cs typeface="Fira Sans"/>
                <a:sym typeface="Fira Sans"/>
              </a:rPr>
              <a:t>Some other adjustments</a:t>
            </a:r>
            <a:endParaRPr sz="1800" b="1" i="0" u="none" strike="noStrike" cap="none">
              <a:solidFill>
                <a:srgbClr val="4BA0F7"/>
              </a:solidFill>
              <a:latin typeface="Fira Sans"/>
              <a:ea typeface="Fira Sans"/>
              <a:cs typeface="Fira Sans"/>
              <a:sym typeface="Fira Sans"/>
            </a:endParaRPr>
          </a:p>
        </p:txBody>
      </p:sp>
      <p:sp>
        <p:nvSpPr>
          <p:cNvPr id="172" name="Google Shape;172;p8"/>
          <p:cNvSpPr/>
          <p:nvPr/>
        </p:nvSpPr>
        <p:spPr>
          <a:xfrm>
            <a:off x="4199233" y="3057277"/>
            <a:ext cx="1806000" cy="452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0404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r>
              <a:rPr lang="es-MX" sz="1800">
                <a:solidFill>
                  <a:srgbClr val="404040"/>
                </a:solidFill>
                <a:latin typeface="Fira Sans"/>
                <a:ea typeface="Fira Sans"/>
                <a:cs typeface="Fira Sans"/>
                <a:sym typeface="Fira Sans"/>
              </a:rPr>
              <a:t>Infrastructure</a:t>
            </a:r>
            <a:endParaRPr/>
          </a:p>
          <a:p>
            <a:pPr marL="0" marR="0" lvl="0" indent="0" algn="l" rtl="0">
              <a:lnSpc>
                <a:spcPct val="100000"/>
              </a:lnSpc>
              <a:spcBef>
                <a:spcPts val="0"/>
              </a:spcBef>
              <a:spcAft>
                <a:spcPts val="0"/>
              </a:spcAft>
              <a:buClr>
                <a:srgbClr val="000000"/>
              </a:buClr>
              <a:buSzPts val="1800"/>
              <a:buFont typeface="Arial"/>
              <a:buNone/>
            </a:pPr>
            <a:endParaRPr sz="1800">
              <a:solidFill>
                <a:srgbClr val="40404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0404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r>
              <a:rPr lang="es-MX" sz="1800">
                <a:solidFill>
                  <a:srgbClr val="404040"/>
                </a:solidFill>
                <a:latin typeface="Fira Sans"/>
                <a:ea typeface="Fira Sans"/>
                <a:cs typeface="Fira Sans"/>
                <a:sym typeface="Fira Sans"/>
              </a:rPr>
              <a:t>Budget</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0404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r>
              <a:rPr lang="es-MX" sz="1800">
                <a:solidFill>
                  <a:srgbClr val="404040"/>
                </a:solidFill>
                <a:latin typeface="Fira Sans"/>
                <a:ea typeface="Fira Sans"/>
                <a:cs typeface="Fira Sans"/>
                <a:sym typeface="Fira Sans"/>
              </a:rPr>
              <a:t>Bicycle use</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0404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r>
              <a:rPr lang="es-MX" sz="1800">
                <a:solidFill>
                  <a:srgbClr val="404040"/>
                </a:solidFill>
                <a:latin typeface="Fira Sans"/>
                <a:ea typeface="Fira Sans"/>
                <a:cs typeface="Fira Sans"/>
                <a:sym typeface="Fira Sans"/>
              </a:rPr>
              <a:t>Monitoring and evaluation</a:t>
            </a:r>
            <a:endParaRPr sz="1800" b="0" i="0" u="none" strike="noStrike" cap="none">
              <a:solidFill>
                <a:srgbClr val="404040"/>
              </a:solidFill>
              <a:latin typeface="Fira Sans"/>
              <a:ea typeface="Fira Sans"/>
              <a:cs typeface="Fira Sans"/>
              <a:sym typeface="Fira Sans"/>
            </a:endParaRPr>
          </a:p>
        </p:txBody>
      </p:sp>
      <p:sp>
        <p:nvSpPr>
          <p:cNvPr id="173" name="Google Shape;173;p8"/>
          <p:cNvSpPr/>
          <p:nvPr/>
        </p:nvSpPr>
        <p:spPr>
          <a:xfrm>
            <a:off x="6890063" y="3057277"/>
            <a:ext cx="2039100" cy="4522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s-MX" sz="1800">
                <a:solidFill>
                  <a:srgbClr val="404040"/>
                </a:solidFill>
                <a:latin typeface="Fira Sans"/>
                <a:ea typeface="Fira Sans"/>
                <a:cs typeface="Fira Sans"/>
                <a:sym typeface="Fira Sans"/>
              </a:rPr>
              <a:t>Cycling infrastructure network</a:t>
            </a:r>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404040"/>
              </a:solidFill>
              <a:latin typeface="Fira Sans"/>
              <a:ea typeface="Fira Sans"/>
              <a:cs typeface="Fira Sans"/>
              <a:sym typeface="Fira Sans"/>
            </a:endParaRPr>
          </a:p>
          <a:p>
            <a:pPr marL="0" marR="0" lvl="0" indent="0" algn="r" rtl="0">
              <a:lnSpc>
                <a:spcPct val="100000"/>
              </a:lnSpc>
              <a:spcBef>
                <a:spcPts val="0"/>
              </a:spcBef>
              <a:spcAft>
                <a:spcPts val="0"/>
              </a:spcAft>
              <a:buClr>
                <a:srgbClr val="000000"/>
              </a:buClr>
              <a:buSzPts val="1800"/>
              <a:buFont typeface="Arial"/>
              <a:buNone/>
            </a:pPr>
            <a:r>
              <a:rPr lang="es-MX" sz="1800">
                <a:solidFill>
                  <a:srgbClr val="404040"/>
                </a:solidFill>
                <a:latin typeface="Fira Sans"/>
                <a:ea typeface="Fira Sans"/>
                <a:cs typeface="Fira Sans"/>
                <a:sym typeface="Fira Sans"/>
              </a:rPr>
              <a:t>Investment</a:t>
            </a:r>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404040"/>
              </a:solidFill>
              <a:latin typeface="Fira Sans"/>
              <a:ea typeface="Fira Sans"/>
              <a:cs typeface="Fira Sans"/>
              <a:sym typeface="Fira Sans"/>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404040"/>
              </a:solidFill>
              <a:latin typeface="Fira Sans"/>
              <a:ea typeface="Fira Sans"/>
              <a:cs typeface="Fira Sans"/>
              <a:sym typeface="Fira Sans"/>
            </a:endParaRPr>
          </a:p>
          <a:p>
            <a:pPr marL="0" marR="0" lvl="0" indent="0" algn="r" rtl="0">
              <a:lnSpc>
                <a:spcPct val="100000"/>
              </a:lnSpc>
              <a:spcBef>
                <a:spcPts val="0"/>
              </a:spcBef>
              <a:spcAft>
                <a:spcPts val="0"/>
              </a:spcAft>
              <a:buClr>
                <a:srgbClr val="000000"/>
              </a:buClr>
              <a:buSzPts val="1800"/>
              <a:buFont typeface="Arial"/>
              <a:buNone/>
            </a:pPr>
            <a:r>
              <a:rPr lang="es-MX" sz="1800">
                <a:solidFill>
                  <a:srgbClr val="404040"/>
                </a:solidFill>
                <a:latin typeface="Fira Sans"/>
                <a:ea typeface="Fira Sans"/>
                <a:cs typeface="Fira Sans"/>
                <a:sym typeface="Fira Sans"/>
              </a:rPr>
              <a:t>Monitoring and evaluation</a:t>
            </a:r>
            <a:endParaRPr sz="1800" b="0" i="0" u="none" strike="noStrike" cap="none">
              <a:solidFill>
                <a:srgbClr val="404040"/>
              </a:solidFill>
              <a:latin typeface="Fira Sans"/>
              <a:ea typeface="Fira Sans"/>
              <a:cs typeface="Fira Sans"/>
              <a:sym typeface="Fira Sans"/>
            </a:endParaRPr>
          </a:p>
        </p:txBody>
      </p:sp>
      <p:cxnSp>
        <p:nvCxnSpPr>
          <p:cNvPr id="174" name="Google Shape;174;p8"/>
          <p:cNvCxnSpPr/>
          <p:nvPr/>
        </p:nvCxnSpPr>
        <p:spPr>
          <a:xfrm rot="10800000" flipH="1">
            <a:off x="6005086" y="3538073"/>
            <a:ext cx="1117800" cy="14700"/>
          </a:xfrm>
          <a:prstGeom prst="straightConnector1">
            <a:avLst/>
          </a:prstGeom>
          <a:noFill/>
          <a:ln w="76200" cap="flat" cmpd="sng">
            <a:solidFill>
              <a:srgbClr val="FF9900"/>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175" name="Google Shape;175;p8"/>
          <p:cNvCxnSpPr/>
          <p:nvPr/>
        </p:nvCxnSpPr>
        <p:spPr>
          <a:xfrm>
            <a:off x="6028100" y="4332150"/>
            <a:ext cx="1105200" cy="5400"/>
          </a:xfrm>
          <a:prstGeom prst="straightConnector1">
            <a:avLst/>
          </a:prstGeom>
          <a:noFill/>
          <a:ln w="76200" cap="flat" cmpd="sng">
            <a:solidFill>
              <a:srgbClr val="FF9900"/>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176" name="Google Shape;176;p8"/>
          <p:cNvCxnSpPr/>
          <p:nvPr/>
        </p:nvCxnSpPr>
        <p:spPr>
          <a:xfrm>
            <a:off x="5992000" y="4909675"/>
            <a:ext cx="1081800" cy="432900"/>
          </a:xfrm>
          <a:prstGeom prst="straightConnector1">
            <a:avLst/>
          </a:prstGeom>
          <a:noFill/>
          <a:ln w="76200" cap="flat" cmpd="sng">
            <a:solidFill>
              <a:srgbClr val="FF9900"/>
            </a:solidFill>
            <a:prstDash val="solid"/>
            <a:round/>
            <a:headEnd type="none" w="sm" len="sm"/>
            <a:tailEnd type="triangle" w="med" len="med"/>
          </a:ln>
          <a:effectLst>
            <a:outerShdw blurRad="40000" dist="20000" dir="5400000" rotWithShape="0">
              <a:srgbClr val="000000">
                <a:alpha val="37650"/>
              </a:srgbClr>
            </a:outerShdw>
          </a:effectLst>
        </p:spPr>
      </p:cxnSp>
      <p:cxnSp>
        <p:nvCxnSpPr>
          <p:cNvPr id="177" name="Google Shape;177;p8"/>
          <p:cNvCxnSpPr/>
          <p:nvPr/>
        </p:nvCxnSpPr>
        <p:spPr>
          <a:xfrm rot="10800000" flipH="1">
            <a:off x="5990951" y="5449429"/>
            <a:ext cx="1097100" cy="386100"/>
          </a:xfrm>
          <a:prstGeom prst="straightConnector1">
            <a:avLst/>
          </a:prstGeom>
          <a:noFill/>
          <a:ln w="76200" cap="flat" cmpd="sng">
            <a:solidFill>
              <a:srgbClr val="FF9900"/>
            </a:solidFill>
            <a:prstDash val="solid"/>
            <a:round/>
            <a:headEnd type="none" w="sm" len="sm"/>
            <a:tailEnd type="triangle" w="med" len="med"/>
          </a:ln>
          <a:effectLst>
            <a:outerShdw blurRad="40000" dist="20000" dir="5400000" rotWithShape="0">
              <a:srgbClr val="000000">
                <a:alpha val="37650"/>
              </a:srgbClr>
            </a:outerShdw>
          </a:effectLst>
        </p:spPr>
      </p:cxnSp>
      <p:sp>
        <p:nvSpPr>
          <p:cNvPr id="178" name="Google Shape;178;p8"/>
          <p:cNvSpPr/>
          <p:nvPr/>
        </p:nvSpPr>
        <p:spPr>
          <a:xfrm>
            <a:off x="412619" y="2197221"/>
            <a:ext cx="3786600" cy="452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a:solidFill>
                  <a:srgbClr val="404040"/>
                </a:solidFill>
                <a:latin typeface="Fira Sans"/>
                <a:ea typeface="Fira Sans"/>
                <a:cs typeface="Fira Sans"/>
                <a:sym typeface="Fira Sans"/>
              </a:rPr>
              <a:t>Two new lines of action</a:t>
            </a:r>
            <a:endParaRPr sz="1800" b="1">
              <a:solidFill>
                <a:srgbClr val="404040"/>
              </a:solidFill>
              <a:latin typeface="Fira Sans"/>
              <a:ea typeface="Fira Sans"/>
              <a:cs typeface="Fira Sans"/>
              <a:sym typeface="Fira Sans"/>
            </a:endParaRPr>
          </a:p>
          <a:p>
            <a:pPr marL="457200" marR="0" lvl="0" indent="-381000" algn="l" rtl="0">
              <a:lnSpc>
                <a:spcPct val="100000"/>
              </a:lnSpc>
              <a:spcBef>
                <a:spcPts val="0"/>
              </a:spcBef>
              <a:spcAft>
                <a:spcPts val="0"/>
              </a:spcAft>
              <a:buClr>
                <a:srgbClr val="FF9900"/>
              </a:buClr>
              <a:buSzPts val="2400"/>
              <a:buFont typeface="Fira Sans"/>
              <a:buAutoNum type="arabicPeriod"/>
            </a:pPr>
            <a:r>
              <a:rPr lang="es-MX" sz="2400" b="1">
                <a:solidFill>
                  <a:srgbClr val="FF9900"/>
                </a:solidFill>
                <a:latin typeface="Fira Sans"/>
                <a:ea typeface="Fira Sans"/>
                <a:cs typeface="Fira Sans"/>
                <a:sym typeface="Fira Sans"/>
              </a:rPr>
              <a:t>Climate Change</a:t>
            </a:r>
            <a:endParaRPr sz="2400" b="1">
              <a:solidFill>
                <a:srgbClr val="FF9900"/>
              </a:solidFill>
              <a:latin typeface="Fira Sans"/>
              <a:ea typeface="Fira Sans"/>
              <a:cs typeface="Fira Sans"/>
              <a:sym typeface="Fira Sans"/>
            </a:endParaRPr>
          </a:p>
          <a:p>
            <a:pPr marL="457200" marR="0" lvl="0" indent="-381000" algn="l" rtl="0">
              <a:lnSpc>
                <a:spcPct val="100000"/>
              </a:lnSpc>
              <a:spcBef>
                <a:spcPts val="0"/>
              </a:spcBef>
              <a:spcAft>
                <a:spcPts val="0"/>
              </a:spcAft>
              <a:buClr>
                <a:srgbClr val="FF9900"/>
              </a:buClr>
              <a:buSzPts val="2400"/>
              <a:buFont typeface="Fira Sans"/>
              <a:buAutoNum type="arabicPeriod"/>
            </a:pPr>
            <a:r>
              <a:rPr lang="es-MX" sz="2400" b="1">
                <a:solidFill>
                  <a:srgbClr val="FF9900"/>
                </a:solidFill>
                <a:latin typeface="Fira Sans"/>
                <a:ea typeface="Fira Sans"/>
                <a:cs typeface="Fira Sans"/>
                <a:sym typeface="Fira Sans"/>
              </a:rPr>
              <a:t>Other incentives</a:t>
            </a:r>
            <a:endParaRPr sz="2400" b="1">
              <a:solidFill>
                <a:srgbClr val="FF9900"/>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2400" b="1">
              <a:solidFill>
                <a:srgbClr val="FF9900"/>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2400" b="1">
              <a:solidFill>
                <a:srgbClr val="FF9900"/>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2400" b="1">
              <a:solidFill>
                <a:srgbClr val="FF9900"/>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2400" b="1">
              <a:solidFill>
                <a:srgbClr val="FF9900"/>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2400" b="1">
              <a:solidFill>
                <a:srgbClr val="FF9900"/>
              </a:solidFill>
              <a:latin typeface="Fira Sans"/>
              <a:ea typeface="Fira Sans"/>
              <a:cs typeface="Fira Sans"/>
              <a:sym typeface="Fira Sans"/>
            </a:endParaRPr>
          </a:p>
          <a:p>
            <a:pPr marL="0" marR="0" lvl="0" indent="0" algn="l" rtl="0">
              <a:lnSpc>
                <a:spcPct val="100000"/>
              </a:lnSpc>
              <a:spcBef>
                <a:spcPts val="0"/>
              </a:spcBef>
              <a:spcAft>
                <a:spcPts val="0"/>
              </a:spcAft>
              <a:buNone/>
            </a:pPr>
            <a:r>
              <a:rPr lang="es-MX" sz="1800" b="1">
                <a:solidFill>
                  <a:srgbClr val="404040"/>
                </a:solidFill>
                <a:latin typeface="Fira Sans"/>
                <a:ea typeface="Fira Sans"/>
                <a:cs typeface="Fira Sans"/>
                <a:sym typeface="Fira Sans"/>
              </a:rPr>
              <a:t>Two </a:t>
            </a:r>
            <a:r>
              <a:rPr lang="es-MX" sz="1800" b="1">
                <a:solidFill>
                  <a:srgbClr val="404040"/>
                </a:solidFill>
                <a:highlight>
                  <a:srgbClr val="FFFEEF"/>
                </a:highlight>
                <a:latin typeface="Fira Sans"/>
                <a:ea typeface="Fira Sans"/>
                <a:cs typeface="Fira Sans"/>
                <a:sym typeface="Fira Sans"/>
              </a:rPr>
              <a:t>cross-cutt</a:t>
            </a:r>
            <a:r>
              <a:rPr lang="es-MX" sz="1800" b="1">
                <a:solidFill>
                  <a:srgbClr val="404040"/>
                </a:solidFill>
                <a:highlight>
                  <a:srgbClr val="FFFFFF"/>
                </a:highlight>
                <a:latin typeface="Fira Sans"/>
                <a:ea typeface="Fira Sans"/>
                <a:cs typeface="Fira Sans"/>
                <a:sym typeface="Fira Sans"/>
              </a:rPr>
              <a:t>i</a:t>
            </a:r>
            <a:r>
              <a:rPr lang="es-MX" sz="1800" b="1">
                <a:solidFill>
                  <a:srgbClr val="404040"/>
                </a:solidFill>
                <a:highlight>
                  <a:srgbClr val="FFFEEF"/>
                </a:highlight>
                <a:latin typeface="Fira Sans"/>
                <a:ea typeface="Fira Sans"/>
                <a:cs typeface="Fira Sans"/>
                <a:sym typeface="Fira Sans"/>
              </a:rPr>
              <a:t>ng them</a:t>
            </a:r>
            <a:r>
              <a:rPr lang="es-MX" sz="1800" b="1">
                <a:solidFill>
                  <a:srgbClr val="404040"/>
                </a:solidFill>
                <a:highlight>
                  <a:srgbClr val="FFFCCF"/>
                </a:highlight>
                <a:latin typeface="Fira Sans"/>
                <a:ea typeface="Fira Sans"/>
                <a:cs typeface="Fira Sans"/>
                <a:sym typeface="Fira Sans"/>
              </a:rPr>
              <a:t>es</a:t>
            </a:r>
            <a:endParaRPr sz="1800" b="1">
              <a:solidFill>
                <a:srgbClr val="404040"/>
              </a:solidFill>
              <a:highlight>
                <a:srgbClr val="FFFCCF"/>
              </a:highlight>
              <a:latin typeface="Fira Sans"/>
              <a:ea typeface="Fira Sans"/>
              <a:cs typeface="Fira Sans"/>
              <a:sym typeface="Fira Sans"/>
            </a:endParaRPr>
          </a:p>
          <a:p>
            <a:pPr marL="457200" marR="0" lvl="0" indent="-381000" algn="l" rtl="0">
              <a:lnSpc>
                <a:spcPct val="100000"/>
              </a:lnSpc>
              <a:spcBef>
                <a:spcPts val="0"/>
              </a:spcBef>
              <a:spcAft>
                <a:spcPts val="0"/>
              </a:spcAft>
              <a:buClr>
                <a:srgbClr val="FF9900"/>
              </a:buClr>
              <a:buSzPts val="2400"/>
              <a:buFont typeface="Fira Sans"/>
              <a:buAutoNum type="arabicPeriod"/>
            </a:pPr>
            <a:r>
              <a:rPr lang="es-MX" sz="2400" b="1">
                <a:solidFill>
                  <a:srgbClr val="FF9900"/>
                </a:solidFill>
                <a:latin typeface="Fira Sans"/>
                <a:ea typeface="Fira Sans"/>
                <a:cs typeface="Fira Sans"/>
                <a:sym typeface="Fira Sans"/>
              </a:rPr>
              <a:t>Gender perspective</a:t>
            </a:r>
            <a:endParaRPr sz="2400" b="1">
              <a:solidFill>
                <a:srgbClr val="FF9900"/>
              </a:solidFill>
              <a:latin typeface="Fira Sans"/>
              <a:ea typeface="Fira Sans"/>
              <a:cs typeface="Fira Sans"/>
              <a:sym typeface="Fira Sans"/>
            </a:endParaRPr>
          </a:p>
          <a:p>
            <a:pPr marL="457200" marR="0" lvl="0" indent="-381000" algn="l" rtl="0">
              <a:lnSpc>
                <a:spcPct val="100000"/>
              </a:lnSpc>
              <a:spcBef>
                <a:spcPts val="0"/>
              </a:spcBef>
              <a:spcAft>
                <a:spcPts val="0"/>
              </a:spcAft>
              <a:buClr>
                <a:srgbClr val="FF9900"/>
              </a:buClr>
              <a:buSzPts val="2400"/>
              <a:buFont typeface="Fira Sans"/>
              <a:buAutoNum type="arabicPeriod"/>
            </a:pPr>
            <a:r>
              <a:rPr lang="es-MX" sz="2400" b="1">
                <a:solidFill>
                  <a:srgbClr val="FF9900"/>
                </a:solidFill>
                <a:latin typeface="Fira Sans"/>
                <a:ea typeface="Fira Sans"/>
                <a:cs typeface="Fira Sans"/>
                <a:sym typeface="Fira Sans"/>
              </a:rPr>
              <a:t>Road Safety</a:t>
            </a:r>
            <a:endParaRPr sz="2400" b="1">
              <a:solidFill>
                <a:srgbClr val="FF9900"/>
              </a:solidFill>
              <a:latin typeface="Fira Sans"/>
              <a:ea typeface="Fira Sans"/>
              <a:cs typeface="Fira Sans"/>
              <a:sym typeface="Fira Sans"/>
            </a:endParaRPr>
          </a:p>
        </p:txBody>
      </p:sp>
      <p:sp>
        <p:nvSpPr>
          <p:cNvPr id="179" name="Google Shape;179;p8"/>
          <p:cNvSpPr/>
          <p:nvPr/>
        </p:nvSpPr>
        <p:spPr>
          <a:xfrm>
            <a:off x="3462250" y="336425"/>
            <a:ext cx="4212900" cy="492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4"/>
          <p:cNvSpPr/>
          <p:nvPr/>
        </p:nvSpPr>
        <p:spPr>
          <a:xfrm>
            <a:off x="12137519" y="2289313"/>
            <a:ext cx="3304200" cy="384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a:solidFill>
                  <a:srgbClr val="404040"/>
                </a:solidFill>
                <a:latin typeface="Fira Sans"/>
                <a:ea typeface="Fira Sans"/>
                <a:cs typeface="Fira Sans"/>
                <a:sym typeface="Fira Sans"/>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40404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4"/>
          <p:cNvSpPr/>
          <p:nvPr/>
        </p:nvSpPr>
        <p:spPr>
          <a:xfrm>
            <a:off x="501124" y="1258450"/>
            <a:ext cx="8026200" cy="66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3000" b="1">
                <a:solidFill>
                  <a:srgbClr val="4BA0F7"/>
                </a:solidFill>
                <a:latin typeface="Fira Sans"/>
                <a:ea typeface="Fira Sans"/>
                <a:cs typeface="Fira Sans"/>
                <a:sym typeface="Fira Sans"/>
              </a:rPr>
              <a:t>2020 lines of action</a:t>
            </a:r>
            <a:endParaRPr sz="3000" b="0" i="0" u="none" strike="noStrike" cap="none">
              <a:solidFill>
                <a:srgbClr val="4BA0F7"/>
              </a:solidFill>
              <a:latin typeface="Arial"/>
              <a:ea typeface="Arial"/>
              <a:cs typeface="Arial"/>
              <a:sym typeface="Arial"/>
            </a:endParaRPr>
          </a:p>
        </p:txBody>
      </p:sp>
      <p:pic>
        <p:nvPicPr>
          <p:cNvPr id="187" name="Google Shape;187;p4"/>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188" name="Google Shape;188;p4"/>
          <p:cNvSpPr/>
          <p:nvPr/>
        </p:nvSpPr>
        <p:spPr>
          <a:xfrm>
            <a:off x="2867339" y="335119"/>
            <a:ext cx="4885995" cy="4924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sp>
        <p:nvSpPr>
          <p:cNvPr id="189" name="Google Shape;189;p4"/>
          <p:cNvSpPr/>
          <p:nvPr/>
        </p:nvSpPr>
        <p:spPr>
          <a:xfrm>
            <a:off x="4675220" y="4310732"/>
            <a:ext cx="368400" cy="3684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0" name="Google Shape;190;p4"/>
          <p:cNvPicPr preferRelativeResize="0"/>
          <p:nvPr/>
        </p:nvPicPr>
        <p:blipFill>
          <a:blip r:embed="rId4">
            <a:alphaModFix/>
          </a:blip>
          <a:stretch>
            <a:fillRect/>
          </a:stretch>
        </p:blipFill>
        <p:spPr>
          <a:xfrm>
            <a:off x="501125" y="1789625"/>
            <a:ext cx="3779350" cy="4999001"/>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7e94a632ea_0_0"/>
          <p:cNvSpPr txBox="1"/>
          <p:nvPr/>
        </p:nvSpPr>
        <p:spPr>
          <a:xfrm>
            <a:off x="557850" y="2361275"/>
            <a:ext cx="8028300" cy="3000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s-MX" sz="6000" b="1">
                <a:solidFill>
                  <a:schemeClr val="dk1"/>
                </a:solidFill>
                <a:latin typeface="Fira Sans"/>
                <a:ea typeface="Fira Sans"/>
                <a:cs typeface="Fira Sans"/>
                <a:sym typeface="Fira Sans"/>
              </a:rPr>
              <a:t>What evaluates each line of action?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a:solidFill>
                  <a:schemeClr val="lt1"/>
                </a:solidFill>
                <a:latin typeface="Fira Sans"/>
                <a:ea typeface="Fira Sans"/>
                <a:cs typeface="Fira Sans"/>
                <a:sym typeface="Fira Sans"/>
              </a:rPr>
              <a:t>Lines of action</a:t>
            </a:r>
            <a:endParaRPr sz="2600" b="1" i="0" u="none" strike="noStrike" cap="none">
              <a:solidFill>
                <a:schemeClr val="lt1"/>
              </a:solidFill>
              <a:latin typeface="Fira Sans"/>
              <a:ea typeface="Fira Sans"/>
              <a:cs typeface="Fira Sans"/>
              <a:sym typeface="Fira Sans"/>
            </a:endParaRPr>
          </a:p>
        </p:txBody>
      </p:sp>
      <p:sp>
        <p:nvSpPr>
          <p:cNvPr id="202" name="Google Shape;202;p27"/>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03" name="Google Shape;203;p27"/>
          <p:cNvGraphicFramePr/>
          <p:nvPr/>
        </p:nvGraphicFramePr>
        <p:xfrm>
          <a:off x="4129071" y="1698573"/>
          <a:ext cx="4728525" cy="3799840"/>
        </p:xfrm>
        <a:graphic>
          <a:graphicData uri="http://schemas.openxmlformats.org/drawingml/2006/table">
            <a:tbl>
              <a:tblPr>
                <a:noFill/>
                <a:tableStyleId>{16DDFD31-1524-482E-A412-9A5760D7BCFE}</a:tableStyleId>
              </a:tblPr>
              <a:tblGrid>
                <a:gridCol w="4728525"/>
              </a:tblGrid>
              <a:tr h="203200">
                <a:tc>
                  <a:txBody>
                    <a:bodyPr/>
                    <a:lstStyle/>
                    <a:p>
                      <a:pPr marL="457200" marR="0" lvl="0" indent="-317500" algn="l" rtl="0">
                        <a:lnSpc>
                          <a:spcPct val="120000"/>
                        </a:lnSpc>
                        <a:spcBef>
                          <a:spcPts val="0"/>
                        </a:spcBef>
                        <a:spcAft>
                          <a:spcPts val="0"/>
                        </a:spcAft>
                        <a:buSzPts val="1400"/>
                        <a:buFont typeface="Fira Sans"/>
                        <a:buChar char="●"/>
                      </a:pPr>
                      <a:r>
                        <a:rPr lang="es-MX" u="none" strike="noStrike" cap="none">
                          <a:solidFill>
                            <a:srgbClr val="333333"/>
                          </a:solidFill>
                          <a:latin typeface="Fira Sans"/>
                          <a:ea typeface="Fira Sans"/>
                          <a:cs typeface="Fira Sans"/>
                          <a:sym typeface="Fira Sans"/>
                        </a:rPr>
                        <a:t>Plan o</a:t>
                      </a:r>
                      <a:r>
                        <a:rPr lang="es-MX">
                          <a:solidFill>
                            <a:srgbClr val="333333"/>
                          </a:solidFill>
                          <a:latin typeface="Fira Sans"/>
                          <a:ea typeface="Fira Sans"/>
                          <a:cs typeface="Fira Sans"/>
                          <a:sym typeface="Fira Sans"/>
                        </a:rPr>
                        <a:t>r program for the</a:t>
                      </a:r>
                      <a:r>
                        <a:rPr lang="es-MX" sz="1600" b="1">
                          <a:solidFill>
                            <a:srgbClr val="D63369"/>
                          </a:solidFill>
                          <a:latin typeface="Fira Sans"/>
                          <a:ea typeface="Fira Sans"/>
                          <a:cs typeface="Fira Sans"/>
                          <a:sym typeface="Fira Sans"/>
                        </a:rPr>
                        <a:t> mitigation or adaptation to climate change</a:t>
                      </a:r>
                      <a:r>
                        <a:rPr lang="es-MX" sz="1600">
                          <a:solidFill>
                            <a:srgbClr val="333333"/>
                          </a:solidFill>
                          <a:latin typeface="Fira Sans"/>
                          <a:ea typeface="Fira Sans"/>
                          <a:cs typeface="Fira Sans"/>
                          <a:sym typeface="Fira Sans"/>
                        </a:rPr>
                        <a:t>. </a:t>
                      </a:r>
                      <a:r>
                        <a:rPr lang="es-MX">
                          <a:solidFill>
                            <a:srgbClr val="333333"/>
                          </a:solidFill>
                          <a:latin typeface="Fira Sans"/>
                          <a:ea typeface="Fira Sans"/>
                          <a:cs typeface="Fira Sans"/>
                          <a:sym typeface="Fira Sans"/>
                        </a:rPr>
                        <a:t>Strategies integrated in a local planning program or in a regional planning program. </a:t>
                      </a:r>
                      <a:endParaRPr>
                        <a:solidFill>
                          <a:srgbClr val="333333"/>
                        </a:solidFill>
                        <a:latin typeface="Fira Sans"/>
                        <a:ea typeface="Fira Sans"/>
                        <a:cs typeface="Fira Sans"/>
                        <a:sym typeface="Fira Sans"/>
                      </a:endParaRPr>
                    </a:p>
                    <a:p>
                      <a:pPr marL="457200" marR="0" lvl="0" indent="-317500" algn="l" rtl="0">
                        <a:lnSpc>
                          <a:spcPct val="120000"/>
                        </a:lnSpc>
                        <a:spcBef>
                          <a:spcPts val="1000"/>
                        </a:spcBef>
                        <a:spcAft>
                          <a:spcPts val="1000"/>
                        </a:spcAft>
                        <a:buSzPts val="1400"/>
                        <a:buFont typeface="Fira Sans"/>
                        <a:buChar char="●"/>
                      </a:pPr>
                      <a:r>
                        <a:rPr lang="es-MX" sz="1600" b="1">
                          <a:solidFill>
                            <a:srgbClr val="D63369"/>
                          </a:solidFill>
                          <a:latin typeface="Fira Sans"/>
                          <a:ea typeface="Fira Sans"/>
                          <a:cs typeface="Fira Sans"/>
                          <a:sym typeface="Fira Sans"/>
                        </a:rPr>
                        <a:t>Goals</a:t>
                      </a:r>
                      <a:r>
                        <a:rPr lang="es-MX" b="1">
                          <a:solidFill>
                            <a:srgbClr val="D63369"/>
                          </a:solidFill>
                          <a:latin typeface="Fira Sans"/>
                          <a:ea typeface="Fira Sans"/>
                          <a:cs typeface="Fira Sans"/>
                          <a:sym typeface="Fira Sans"/>
                        </a:rPr>
                        <a:t> </a:t>
                      </a:r>
                      <a:r>
                        <a:rPr lang="es-MX">
                          <a:solidFill>
                            <a:srgbClr val="333333"/>
                          </a:solidFill>
                          <a:latin typeface="Fira Sans"/>
                          <a:ea typeface="Fira Sans"/>
                          <a:cs typeface="Fira Sans"/>
                          <a:sym typeface="Fira Sans"/>
                        </a:rPr>
                        <a:t>of emissions reduction and active mobility</a:t>
                      </a:r>
                      <a:r>
                        <a:rPr lang="es-MX" b="1">
                          <a:solidFill>
                            <a:srgbClr val="D63369"/>
                          </a:solidFill>
                          <a:latin typeface="Fira Sans"/>
                          <a:ea typeface="Fira Sans"/>
                          <a:cs typeface="Fira Sans"/>
                          <a:sym typeface="Fira Sans"/>
                        </a:rPr>
                        <a:t> </a:t>
                      </a:r>
                      <a:r>
                        <a:rPr lang="es-MX" sz="1600" b="1">
                          <a:solidFill>
                            <a:srgbClr val="D63369"/>
                          </a:solidFill>
                          <a:latin typeface="Fira Sans"/>
                          <a:ea typeface="Fira Sans"/>
                          <a:cs typeface="Fira Sans"/>
                          <a:sym typeface="Fira Sans"/>
                        </a:rPr>
                        <a:t>are linked.</a:t>
                      </a:r>
                      <a:endParaRPr sz="1600">
                        <a:solidFill>
                          <a:srgbClr val="333333"/>
                        </a:solidFill>
                        <a:latin typeface="Fira Sans"/>
                        <a:ea typeface="Fira Sans"/>
                        <a:cs typeface="Fira Sans"/>
                        <a:sym typeface="Fira Sans"/>
                      </a:endParaRPr>
                    </a:p>
                  </a:txBody>
                  <a:tcPr marL="63500" marR="63500" marT="63500" marB="63500"/>
                </a:tc>
              </a:tr>
              <a:tr h="203200">
                <a:tc>
                  <a:txBody>
                    <a:bodyPr/>
                    <a:lstStyle/>
                    <a:p>
                      <a:pPr marL="457200" marR="0" lvl="0" indent="-317500" algn="l" rtl="0">
                        <a:lnSpc>
                          <a:spcPct val="120000"/>
                        </a:lnSpc>
                        <a:spcBef>
                          <a:spcPts val="0"/>
                        </a:spcBef>
                        <a:spcAft>
                          <a:spcPts val="1000"/>
                        </a:spcAft>
                        <a:buSzPts val="1400"/>
                        <a:buFont typeface="Fira Sans"/>
                        <a:buChar char="●"/>
                      </a:pPr>
                      <a:r>
                        <a:rPr lang="es-MX">
                          <a:solidFill>
                            <a:srgbClr val="000000"/>
                          </a:solidFill>
                          <a:highlight>
                            <a:srgbClr val="FFFFFF"/>
                          </a:highlight>
                          <a:latin typeface="Fira Sans"/>
                          <a:ea typeface="Fira Sans"/>
                          <a:cs typeface="Fira Sans"/>
                          <a:sym typeface="Fira Sans"/>
                        </a:rPr>
                        <a:t>The city or state has an </a:t>
                      </a:r>
                      <a:r>
                        <a:rPr lang="es-MX" sz="1600" b="1">
                          <a:solidFill>
                            <a:srgbClr val="D63369"/>
                          </a:solidFill>
                          <a:highlight>
                            <a:srgbClr val="FFFFFF"/>
                          </a:highlight>
                          <a:latin typeface="Fira Sans"/>
                          <a:ea typeface="Fira Sans"/>
                          <a:cs typeface="Fira Sans"/>
                          <a:sym typeface="Fira Sans"/>
                        </a:rPr>
                        <a:t>emissions inventory</a:t>
                      </a:r>
                      <a:r>
                        <a:rPr lang="es-MX">
                          <a:solidFill>
                            <a:srgbClr val="000000"/>
                          </a:solidFill>
                          <a:highlight>
                            <a:srgbClr val="FFFFFF"/>
                          </a:highlight>
                          <a:latin typeface="Fira Sans"/>
                          <a:ea typeface="Fira Sans"/>
                          <a:cs typeface="Fira Sans"/>
                          <a:sym typeface="Fira Sans"/>
                        </a:rPr>
                        <a:t> or an atmospheric monitoring system. </a:t>
                      </a:r>
                      <a:endParaRPr u="none" strike="noStrike" cap="none">
                        <a:latin typeface="Fira Sans"/>
                        <a:ea typeface="Fira Sans"/>
                        <a:cs typeface="Fira Sans"/>
                        <a:sym typeface="Fira Sans"/>
                      </a:endParaRPr>
                    </a:p>
                  </a:txBody>
                  <a:tcPr marL="63500" marR="63500" marT="63500" marB="63500"/>
                </a:tc>
              </a:tr>
              <a:tr h="533400">
                <a:tc>
                  <a:txBody>
                    <a:bodyPr/>
                    <a:lstStyle/>
                    <a:p>
                      <a:pPr marL="457200" marR="0" lvl="0" indent="-317500" algn="l" rtl="0">
                        <a:lnSpc>
                          <a:spcPct val="120000"/>
                        </a:lnSpc>
                        <a:spcBef>
                          <a:spcPts val="0"/>
                        </a:spcBef>
                        <a:spcAft>
                          <a:spcPts val="1000"/>
                        </a:spcAft>
                        <a:buClr>
                          <a:srgbClr val="000000"/>
                        </a:buClr>
                        <a:buSzPts val="1400"/>
                        <a:buFont typeface="Fira Sans"/>
                        <a:buChar char="●"/>
                      </a:pPr>
                      <a:r>
                        <a:rPr lang="es-MX" sz="1600" b="1">
                          <a:solidFill>
                            <a:srgbClr val="D63369"/>
                          </a:solidFill>
                          <a:highlight>
                            <a:srgbClr val="FFFFFF"/>
                          </a:highlight>
                          <a:latin typeface="Fira Sans"/>
                          <a:ea typeface="Fira Sans"/>
                          <a:cs typeface="Fira Sans"/>
                          <a:sym typeface="Fira Sans"/>
                        </a:rPr>
                        <a:t>The information is disseminated regularly</a:t>
                      </a:r>
                      <a:r>
                        <a:rPr lang="es-MX">
                          <a:solidFill>
                            <a:srgbClr val="000000"/>
                          </a:solidFill>
                          <a:highlight>
                            <a:srgbClr val="FFFFFF"/>
                          </a:highlight>
                          <a:latin typeface="Fira Sans"/>
                          <a:ea typeface="Fira Sans"/>
                          <a:cs typeface="Fira Sans"/>
                          <a:sym typeface="Fira Sans"/>
                        </a:rPr>
                        <a:t> to the citizens through reports, platforms or air quality applications, environmental education programs among others. </a:t>
                      </a:r>
                      <a:endParaRPr u="none" strike="noStrike" cap="none">
                        <a:solidFill>
                          <a:srgbClr val="333333"/>
                        </a:solidFill>
                        <a:latin typeface="Fira Sans"/>
                        <a:ea typeface="Fira Sans"/>
                        <a:cs typeface="Fira Sans"/>
                        <a:sym typeface="Fira Sans"/>
                      </a:endParaRPr>
                    </a:p>
                  </a:txBody>
                  <a:tcPr marL="63500" marR="63500" marT="63500" marB="63500"/>
                </a:tc>
              </a:tr>
            </a:tbl>
          </a:graphicData>
        </a:graphic>
      </p:graphicFrame>
      <p:pic>
        <p:nvPicPr>
          <p:cNvPr id="204" name="Google Shape;204;p27"/>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205" name="Google Shape;205;p27"/>
          <p:cNvSpPr txBox="1"/>
          <p:nvPr/>
        </p:nvSpPr>
        <p:spPr>
          <a:xfrm>
            <a:off x="987957" y="2487075"/>
            <a:ext cx="2913932"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D63369"/>
                </a:solidFill>
                <a:latin typeface="Fira Sans"/>
                <a:ea typeface="Fira Sans"/>
                <a:cs typeface="Fira Sans"/>
                <a:sym typeface="Fira Sans"/>
              </a:rPr>
              <a:t>Climate change</a:t>
            </a:r>
            <a:endParaRPr/>
          </a:p>
        </p:txBody>
      </p:sp>
      <p:sp>
        <p:nvSpPr>
          <p:cNvPr id="206" name="Google Shape;206;p27"/>
          <p:cNvSpPr txBox="1"/>
          <p:nvPr/>
        </p:nvSpPr>
        <p:spPr>
          <a:xfrm>
            <a:off x="848459" y="3883889"/>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D63369"/>
                </a:solidFill>
                <a:latin typeface="Fira Sans"/>
                <a:ea typeface="Fira Sans"/>
                <a:cs typeface="Fira Sans"/>
                <a:sym typeface="Fira Sans"/>
              </a:rPr>
              <a:t>4</a:t>
            </a:r>
            <a:endParaRPr/>
          </a:p>
        </p:txBody>
      </p:sp>
      <p:sp>
        <p:nvSpPr>
          <p:cNvPr id="207" name="Google Shape;207;p27"/>
          <p:cNvSpPr/>
          <p:nvPr/>
        </p:nvSpPr>
        <p:spPr>
          <a:xfrm>
            <a:off x="309829" y="2685025"/>
            <a:ext cx="368300" cy="368300"/>
          </a:xfrm>
          <a:prstGeom prst="ellipse">
            <a:avLst/>
          </a:prstGeom>
          <a:solidFill>
            <a:srgbClr val="ED4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D63369"/>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11"/>
          <p:cNvSpPr/>
          <p:nvPr/>
        </p:nvSpPr>
        <p:spPr>
          <a:xfrm>
            <a:off x="2147888" y="229235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b="0" i="0" u="none" strike="noStrike" cap="none">
                <a:solidFill>
                  <a:schemeClr val="dk1"/>
                </a:solidFill>
                <a:latin typeface="Arial"/>
                <a:ea typeface="Arial"/>
                <a:cs typeface="Arial"/>
                <a:sym typeface="Arial"/>
              </a:rPr>
              <a:t/>
            </a:r>
            <a:br>
              <a:rPr lang="es-MX"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14" name="Google Shape;214;p11"/>
          <p:cNvSpPr/>
          <p:nvPr/>
        </p:nvSpPr>
        <p:spPr>
          <a:xfrm>
            <a:off x="3976688" y="4107523"/>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b="0" i="0" u="none" strike="noStrike" cap="none">
                <a:solidFill>
                  <a:schemeClr val="dk1"/>
                </a:solidFill>
                <a:latin typeface="Arial"/>
                <a:ea typeface="Arial"/>
                <a:cs typeface="Arial"/>
                <a:sym typeface="Arial"/>
              </a:rPr>
              <a:t/>
            </a:r>
            <a:br>
              <a:rPr lang="es-MX"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15" name="Google Shape;215;p11"/>
          <p:cNvSpPr/>
          <p:nvPr/>
        </p:nvSpPr>
        <p:spPr>
          <a:xfrm>
            <a:off x="987950" y="3760250"/>
            <a:ext cx="2772300" cy="250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a:latin typeface="Fira Sans"/>
                <a:ea typeface="Fira Sans"/>
                <a:cs typeface="Fira Sans"/>
                <a:sym typeface="Fira Sans"/>
              </a:rPr>
              <a:t>Inclusion of women in different areas related to cycling and sustainable urban mobility.</a:t>
            </a:r>
            <a:endParaRPr/>
          </a:p>
          <a:p>
            <a:pPr marL="0" marR="0" lvl="0" indent="0" algn="l" rtl="0">
              <a:lnSpc>
                <a:spcPct val="100000"/>
              </a:lnSpc>
              <a:spcBef>
                <a:spcPts val="0"/>
              </a:spcBef>
              <a:spcAft>
                <a:spcPts val="0"/>
              </a:spcAft>
              <a:buNone/>
            </a:pPr>
            <a:endParaRPr/>
          </a:p>
          <a:p>
            <a:pPr marL="285750" marR="0" lvl="0" indent="-285750" algn="l" rtl="0">
              <a:lnSpc>
                <a:spcPct val="100000"/>
              </a:lnSpc>
              <a:spcBef>
                <a:spcPts val="0"/>
              </a:spcBef>
              <a:spcAft>
                <a:spcPts val="0"/>
              </a:spcAft>
              <a:buClr>
                <a:srgbClr val="000000"/>
              </a:buClr>
              <a:buSzPts val="1200"/>
              <a:buFont typeface="Arial"/>
              <a:buChar char="•"/>
            </a:pPr>
            <a:r>
              <a:rPr lang="es-MX" sz="1400" b="1" i="0" u="none" strike="noStrike" cap="none">
                <a:solidFill>
                  <a:srgbClr val="F06392"/>
                </a:solidFill>
                <a:latin typeface="Fira Sans"/>
                <a:ea typeface="Fira Sans"/>
                <a:cs typeface="Fira Sans"/>
                <a:sym typeface="Fira Sans"/>
              </a:rPr>
              <a:t>≥ </a:t>
            </a:r>
            <a:r>
              <a:rPr lang="es-MX" b="1">
                <a:solidFill>
                  <a:srgbClr val="F06392"/>
                </a:solidFill>
                <a:latin typeface="Fira Sans"/>
                <a:ea typeface="Fira Sans"/>
                <a:cs typeface="Fira Sans"/>
                <a:sym typeface="Fira Sans"/>
              </a:rPr>
              <a:t>45</a:t>
            </a:r>
            <a:r>
              <a:rPr lang="es-MX" sz="1400" b="1" i="0" u="none" strike="noStrike" cap="none">
                <a:solidFill>
                  <a:srgbClr val="F06392"/>
                </a:solidFill>
                <a:latin typeface="Fira Sans"/>
                <a:ea typeface="Fira Sans"/>
                <a:cs typeface="Fira Sans"/>
                <a:sym typeface="Fira Sans"/>
              </a:rPr>
              <a:t> %</a:t>
            </a:r>
            <a:endParaRPr/>
          </a:p>
          <a:p>
            <a:pPr marL="0" marR="0" lvl="0" indent="0" algn="l" rtl="0">
              <a:lnSpc>
                <a:spcPct val="100000"/>
              </a:lnSpc>
              <a:spcBef>
                <a:spcPts val="0"/>
              </a:spcBef>
              <a:spcAft>
                <a:spcPts val="0"/>
              </a:spcAft>
              <a:buNone/>
            </a:pPr>
            <a:r>
              <a:rPr lang="es-MX" sz="1400" b="0" i="0" u="none" strike="noStrike" cap="none">
                <a:solidFill>
                  <a:srgbClr val="000000"/>
                </a:solidFill>
                <a:latin typeface="Fira Sans"/>
                <a:ea typeface="Fira Sans"/>
                <a:cs typeface="Fira Sans"/>
                <a:sym typeface="Fira Sans"/>
              </a:rPr>
              <a:t> </a:t>
            </a:r>
            <a:endParaRPr sz="14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None/>
            </a:pPr>
            <a:r>
              <a:rPr lang="es-MX">
                <a:latin typeface="Fira Sans"/>
                <a:ea typeface="Fira Sans"/>
                <a:cs typeface="Fira Sans"/>
                <a:sym typeface="Fira Sans"/>
              </a:rPr>
              <a:t>Technical capacity of people working at the local government.</a:t>
            </a:r>
            <a:endParaRPr>
              <a:latin typeface="Fira Sans"/>
              <a:ea typeface="Fira Sans"/>
              <a:cs typeface="Fira Sans"/>
              <a:sym typeface="Fira Sans"/>
            </a:endParaRPr>
          </a:p>
          <a:p>
            <a:pPr marL="0" marR="0" lvl="0" indent="0" algn="l" rtl="0">
              <a:lnSpc>
                <a:spcPct val="100000"/>
              </a:lnSpc>
              <a:spcBef>
                <a:spcPts val="0"/>
              </a:spcBef>
              <a:spcAft>
                <a:spcPts val="0"/>
              </a:spcAft>
              <a:buNone/>
            </a:pPr>
            <a:endParaRPr>
              <a:latin typeface="Fira Sans"/>
              <a:ea typeface="Fira Sans"/>
              <a:cs typeface="Fira Sans"/>
              <a:sym typeface="Fira Sans"/>
            </a:endParaRPr>
          </a:p>
          <a:p>
            <a:pPr marL="285750" lvl="0" indent="-285750" algn="l" rtl="0">
              <a:spcBef>
                <a:spcPts val="0"/>
              </a:spcBef>
              <a:spcAft>
                <a:spcPts val="0"/>
              </a:spcAft>
              <a:buSzPts val="1200"/>
              <a:buChar char="•"/>
            </a:pPr>
            <a:r>
              <a:rPr lang="es-MX" b="1">
                <a:solidFill>
                  <a:srgbClr val="F06392"/>
                </a:solidFill>
                <a:latin typeface="Fira Sans"/>
                <a:ea typeface="Fira Sans"/>
                <a:cs typeface="Fira Sans"/>
                <a:sym typeface="Fira Sans"/>
              </a:rPr>
              <a:t>≥ 50 %</a:t>
            </a:r>
            <a:endParaRPr>
              <a:latin typeface="Fira Sans"/>
              <a:ea typeface="Fira Sans"/>
              <a:cs typeface="Fira Sans"/>
              <a:sym typeface="Fira Sans"/>
            </a:endParaRPr>
          </a:p>
        </p:txBody>
      </p:sp>
      <p:sp>
        <p:nvSpPr>
          <p:cNvPr id="216" name="Google Shape;216;p11"/>
          <p:cNvSpPr/>
          <p:nvPr/>
        </p:nvSpPr>
        <p:spPr>
          <a:xfrm>
            <a:off x="4267875" y="2568650"/>
            <a:ext cx="4640700" cy="3077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200"/>
              <a:buFont typeface="Arial"/>
              <a:buChar char="•"/>
            </a:pPr>
            <a:r>
              <a:rPr lang="es-MX">
                <a:latin typeface="Fira Sans"/>
                <a:ea typeface="Fira Sans"/>
                <a:cs typeface="Fira Sans"/>
                <a:sym typeface="Fira Sans"/>
              </a:rPr>
              <a:t>Area or department formed by a </a:t>
            </a:r>
            <a:r>
              <a:rPr lang="es-MX" sz="1600" b="1">
                <a:solidFill>
                  <a:srgbClr val="F06392"/>
                </a:solidFill>
                <a:latin typeface="Fira Sans"/>
                <a:ea typeface="Fira Sans"/>
                <a:cs typeface="Fira Sans"/>
                <a:sym typeface="Fira Sans"/>
              </a:rPr>
              <a:t>multidisciplinary</a:t>
            </a:r>
            <a:r>
              <a:rPr lang="es-MX">
                <a:latin typeface="Fira Sans"/>
                <a:ea typeface="Fira Sans"/>
                <a:cs typeface="Fira Sans"/>
                <a:sym typeface="Fira Sans"/>
              </a:rPr>
              <a:t> team, specialized in </a:t>
            </a:r>
            <a:r>
              <a:rPr lang="es-MX" sz="1600" b="1">
                <a:solidFill>
                  <a:srgbClr val="F06392"/>
                </a:solidFill>
                <a:latin typeface="Fira Sans"/>
                <a:ea typeface="Fira Sans"/>
                <a:cs typeface="Fira Sans"/>
                <a:sym typeface="Fira Sans"/>
              </a:rPr>
              <a:t>sustainable urban mobility</a:t>
            </a:r>
            <a:r>
              <a:rPr lang="es-MX">
                <a:latin typeface="Fira Sans"/>
                <a:ea typeface="Fira Sans"/>
                <a:cs typeface="Fira Sans"/>
                <a:sym typeface="Fira Sans"/>
              </a:rPr>
              <a:t> that oversees cycling mobility.</a:t>
            </a:r>
            <a:endParaRPr sz="14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1400" b="0" i="0" u="none" strike="noStrike" cap="none">
              <a:solidFill>
                <a:srgbClr val="000000"/>
              </a:solidFill>
              <a:latin typeface="Fira Sans"/>
              <a:ea typeface="Fira Sans"/>
              <a:cs typeface="Fira Sans"/>
              <a:sym typeface="Fira Sans"/>
            </a:endParaRPr>
          </a:p>
          <a:p>
            <a:pPr marL="285750" marR="0" lvl="0" indent="-285750" algn="l" rtl="0">
              <a:lnSpc>
                <a:spcPct val="100000"/>
              </a:lnSpc>
              <a:spcBef>
                <a:spcPts val="0"/>
              </a:spcBef>
              <a:spcAft>
                <a:spcPts val="0"/>
              </a:spcAft>
              <a:buClr>
                <a:srgbClr val="000000"/>
              </a:buClr>
              <a:buSzPts val="1200"/>
              <a:buFont typeface="Arial"/>
              <a:buChar char="•"/>
            </a:pPr>
            <a:r>
              <a:rPr lang="es-MX" sz="1600" b="1">
                <a:solidFill>
                  <a:srgbClr val="F06392"/>
                </a:solidFill>
                <a:latin typeface="Fira Sans"/>
                <a:ea typeface="Fira Sans"/>
                <a:cs typeface="Fira Sans"/>
                <a:sym typeface="Fira Sans"/>
              </a:rPr>
              <a:t>Coordination at the</a:t>
            </a:r>
            <a:r>
              <a:rPr lang="es-MX">
                <a:latin typeface="Fira Sans"/>
                <a:ea typeface="Fira Sans"/>
                <a:cs typeface="Fira Sans"/>
                <a:sym typeface="Fira Sans"/>
              </a:rPr>
              <a:t> local and regional/metropolitan level.</a:t>
            </a:r>
            <a:endParaRPr sz="1600" b="1">
              <a:solidFill>
                <a:srgbClr val="F06392"/>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11"/>
          <p:cNvSpPr txBox="1"/>
          <p:nvPr/>
        </p:nvSpPr>
        <p:spPr>
          <a:xfrm>
            <a:off x="987957" y="2487075"/>
            <a:ext cx="2698826"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F06392"/>
                </a:solidFill>
                <a:latin typeface="Fira Sans"/>
                <a:ea typeface="Fira Sans"/>
                <a:cs typeface="Fira Sans"/>
                <a:sym typeface="Fira Sans"/>
              </a:rPr>
              <a:t>Institutional capacity</a:t>
            </a:r>
            <a:endParaRPr sz="3000" b="1" i="0" u="none" strike="noStrike" cap="none">
              <a:solidFill>
                <a:srgbClr val="F06392"/>
              </a:solidFill>
              <a:latin typeface="Fira Sans"/>
              <a:ea typeface="Fira Sans"/>
              <a:cs typeface="Fira Sans"/>
              <a:sym typeface="Fira Sans"/>
            </a:endParaRPr>
          </a:p>
        </p:txBody>
      </p:sp>
      <p:sp>
        <p:nvSpPr>
          <p:cNvPr id="218" name="Google Shape;218;p11"/>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219" name="Google Shape;219;p11"/>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220" name="Google Shape;220;p11"/>
          <p:cNvSpPr/>
          <p:nvPr/>
        </p:nvSpPr>
        <p:spPr>
          <a:xfrm>
            <a:off x="385235" y="2608825"/>
            <a:ext cx="368400" cy="368400"/>
          </a:xfrm>
          <a:prstGeom prst="ellipse">
            <a:avLst/>
          </a:prstGeom>
          <a:solidFill>
            <a:srgbClr val="FF51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5"/>
          <p:cNvSpPr/>
          <p:nvPr/>
        </p:nvSpPr>
        <p:spPr>
          <a:xfrm>
            <a:off x="3816200" y="1701075"/>
            <a:ext cx="4572000" cy="42948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333333"/>
              </a:buClr>
              <a:buSzPts val="1200"/>
              <a:buFont typeface="Arial"/>
              <a:buChar char="•"/>
            </a:pPr>
            <a:r>
              <a:rPr lang="es-MX" sz="1600" b="1">
                <a:solidFill>
                  <a:srgbClr val="00BA41"/>
                </a:solidFill>
                <a:latin typeface="Fira Sans"/>
                <a:ea typeface="Fira Sans"/>
                <a:cs typeface="Fira Sans"/>
                <a:sym typeface="Fira Sans"/>
              </a:rPr>
              <a:t>Remarkable days celebrations </a:t>
            </a:r>
            <a:r>
              <a:rPr lang="es-MX">
                <a:solidFill>
                  <a:srgbClr val="333333"/>
                </a:solidFill>
                <a:latin typeface="Fira Sans"/>
                <a:ea typeface="Fira Sans"/>
                <a:cs typeface="Fira Sans"/>
                <a:sym typeface="Fira Sans"/>
              </a:rPr>
              <a:t>related to the use of the bicycle or the reduction of the use of the automobile such as World Bicycle Day, Car Free Day among others. </a:t>
            </a:r>
            <a:endParaRPr>
              <a:solidFill>
                <a:srgbClr val="333333"/>
              </a:solidFill>
              <a:latin typeface="Fira Sans"/>
              <a:ea typeface="Fira Sans"/>
              <a:cs typeface="Fira Sans"/>
              <a:sym typeface="Fira Sans"/>
            </a:endParaRPr>
          </a:p>
          <a:p>
            <a:pPr marL="457200" marR="0" lvl="0" indent="0" algn="l" rtl="0">
              <a:lnSpc>
                <a:spcPct val="100000"/>
              </a:lnSpc>
              <a:spcBef>
                <a:spcPts val="0"/>
              </a:spcBef>
              <a:spcAft>
                <a:spcPts val="0"/>
              </a:spcAft>
              <a:buNone/>
            </a:pPr>
            <a:endParaRPr>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sz="1600" b="1">
                <a:solidFill>
                  <a:srgbClr val="00BA41"/>
                </a:solidFill>
                <a:latin typeface="Fira Sans"/>
                <a:ea typeface="Fira Sans"/>
                <a:cs typeface="Fira Sans"/>
                <a:sym typeface="Fira Sans"/>
              </a:rPr>
              <a:t>Urban cyclist manual </a:t>
            </a:r>
            <a:r>
              <a:rPr lang="es-MX">
                <a:solidFill>
                  <a:srgbClr val="333333"/>
                </a:solidFill>
                <a:latin typeface="Fira Sans"/>
                <a:ea typeface="Fira Sans"/>
                <a:cs typeface="Fira Sans"/>
                <a:sym typeface="Fira Sans"/>
              </a:rPr>
              <a:t>published or recognized by the local government.</a:t>
            </a:r>
            <a:r>
              <a:rPr lang="es-MX" sz="1400" b="0" i="0" u="none" strike="noStrike" cap="none">
                <a:solidFill>
                  <a:srgbClr val="333333"/>
                </a:solidFill>
                <a:latin typeface="Fira Sans"/>
                <a:ea typeface="Fira Sans"/>
                <a:cs typeface="Fira Sans"/>
                <a:sym typeface="Fira Sans"/>
              </a:rPr>
              <a:t/>
            </a:r>
            <a:br>
              <a:rPr lang="es-MX" sz="1400" b="0" i="0" u="none" strike="noStrike" cap="none">
                <a:solidFill>
                  <a:srgbClr val="333333"/>
                </a:solidFill>
                <a:latin typeface="Fira Sans"/>
                <a:ea typeface="Fira Sans"/>
                <a:cs typeface="Fira Sans"/>
                <a:sym typeface="Fira Sans"/>
              </a:rPr>
            </a:br>
            <a:endParaRPr sz="1400" b="0"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sz="1600" b="1">
                <a:solidFill>
                  <a:srgbClr val="00BA41"/>
                </a:solidFill>
                <a:latin typeface="Fira Sans"/>
                <a:ea typeface="Fira Sans"/>
                <a:cs typeface="Fira Sans"/>
                <a:sym typeface="Fira Sans"/>
              </a:rPr>
              <a:t>Urban cycling workshops or trainings</a:t>
            </a:r>
            <a:r>
              <a:rPr lang="es-MX" sz="1600" b="1" i="0" u="none" strike="noStrike" cap="none">
                <a:solidFill>
                  <a:srgbClr val="00BA41"/>
                </a:solidFill>
                <a:latin typeface="Fira Sans"/>
                <a:ea typeface="Fira Sans"/>
                <a:cs typeface="Fira Sans"/>
                <a:sym typeface="Fira Sans"/>
              </a:rPr>
              <a:t/>
            </a:r>
            <a:br>
              <a:rPr lang="es-MX" sz="1600" b="1" i="0" u="none" strike="noStrike" cap="none">
                <a:solidFill>
                  <a:srgbClr val="00BA41"/>
                </a:solidFill>
                <a:latin typeface="Fira Sans"/>
                <a:ea typeface="Fira Sans"/>
                <a:cs typeface="Fira Sans"/>
                <a:sym typeface="Fira Sans"/>
              </a:rPr>
            </a:br>
            <a:r>
              <a:rPr lang="es-MX">
                <a:solidFill>
                  <a:srgbClr val="333333"/>
                </a:solidFill>
                <a:latin typeface="Fira Sans"/>
                <a:ea typeface="Fira Sans"/>
                <a:cs typeface="Fira Sans"/>
                <a:sym typeface="Fira Sans"/>
              </a:rPr>
              <a:t>organized by government or in coordination with cyclist advocates, such as cycling schools and trainings for public transport operators</a:t>
            </a:r>
            <a:r>
              <a:rPr lang="es-MX" sz="1400" b="0" i="0" u="none" strike="noStrike" cap="none">
                <a:solidFill>
                  <a:srgbClr val="333333"/>
                </a:solidFill>
                <a:latin typeface="Fira Sans"/>
                <a:ea typeface="Fira Sans"/>
                <a:cs typeface="Fira Sans"/>
                <a:sym typeface="Fira Sans"/>
              </a:rPr>
              <a:t>.</a:t>
            </a:r>
            <a:br>
              <a:rPr lang="es-MX" sz="1400" b="0" i="0" u="none" strike="noStrike" cap="none">
                <a:solidFill>
                  <a:srgbClr val="333333"/>
                </a:solidFill>
                <a:latin typeface="Fira Sans"/>
                <a:ea typeface="Fira Sans"/>
                <a:cs typeface="Fira Sans"/>
                <a:sym typeface="Fira Sans"/>
              </a:rPr>
            </a:br>
            <a:endParaRPr sz="1400" b="0"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sz="1600" b="1">
                <a:solidFill>
                  <a:srgbClr val="00BA41"/>
                </a:solidFill>
                <a:latin typeface="Fira Sans"/>
                <a:ea typeface="Fira Sans"/>
                <a:cs typeface="Fira Sans"/>
                <a:sym typeface="Fira Sans"/>
              </a:rPr>
              <a:t>Awareness campaigns </a:t>
            </a:r>
            <a:r>
              <a:rPr lang="es-MX">
                <a:solidFill>
                  <a:srgbClr val="333333"/>
                </a:solidFill>
                <a:latin typeface="Fira Sans"/>
                <a:ea typeface="Fira Sans"/>
                <a:cs typeface="Fira Sans"/>
                <a:sym typeface="Fira Sans"/>
              </a:rPr>
              <a:t>on the benefits of cycling.</a:t>
            </a:r>
            <a:r>
              <a:rPr lang="es-MX" sz="1400" b="0" i="0" u="none" strike="noStrike" cap="none">
                <a:solidFill>
                  <a:srgbClr val="333333"/>
                </a:solidFill>
                <a:latin typeface="Fira Sans"/>
                <a:ea typeface="Fira Sans"/>
                <a:cs typeface="Fira Sans"/>
                <a:sym typeface="Fira Sans"/>
              </a:rPr>
              <a:t/>
            </a:r>
            <a:br>
              <a:rPr lang="es-MX" sz="1400" b="0" i="0" u="none" strike="noStrike" cap="none">
                <a:solidFill>
                  <a:srgbClr val="333333"/>
                </a:solidFill>
                <a:latin typeface="Fira Sans"/>
                <a:ea typeface="Fira Sans"/>
                <a:cs typeface="Fira Sans"/>
                <a:sym typeface="Fira Sans"/>
              </a:rPr>
            </a:br>
            <a:endParaRPr sz="1400" b="0"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a:solidFill>
                  <a:srgbClr val="333333"/>
                </a:solidFill>
                <a:latin typeface="Fira Sans"/>
                <a:ea typeface="Fira Sans"/>
                <a:cs typeface="Fira Sans"/>
                <a:sym typeface="Fira Sans"/>
              </a:rPr>
              <a:t>Development of a</a:t>
            </a:r>
            <a:r>
              <a:rPr lang="es-MX" sz="1600" b="1">
                <a:solidFill>
                  <a:srgbClr val="00BA41"/>
                </a:solidFill>
                <a:latin typeface="Fira Sans"/>
                <a:ea typeface="Fira Sans"/>
                <a:cs typeface="Fira Sans"/>
                <a:sym typeface="Fira Sans"/>
              </a:rPr>
              <a:t> “</a:t>
            </a:r>
            <a:r>
              <a:rPr lang="es-MX" sz="1600" b="1" i="0" u="none" strike="noStrike" cap="none">
                <a:solidFill>
                  <a:srgbClr val="00BA41"/>
                </a:solidFill>
                <a:latin typeface="Fira Sans"/>
                <a:ea typeface="Fira Sans"/>
                <a:cs typeface="Fira Sans"/>
                <a:sym typeface="Fira Sans"/>
              </a:rPr>
              <a:t>Ciclovía recreativa</a:t>
            </a:r>
            <a:r>
              <a:rPr lang="es-MX" sz="1600" b="1">
                <a:solidFill>
                  <a:srgbClr val="00BA41"/>
                </a:solidFill>
                <a:latin typeface="Fira Sans"/>
                <a:ea typeface="Fira Sans"/>
                <a:cs typeface="Fira Sans"/>
                <a:sym typeface="Fira Sans"/>
              </a:rPr>
              <a:t>”.</a:t>
            </a:r>
            <a:r>
              <a:rPr lang="es-MX" sz="1600" b="1" i="0" u="none" strike="noStrike" cap="none">
                <a:solidFill>
                  <a:srgbClr val="333333"/>
                </a:solidFill>
                <a:latin typeface="Fira Sans"/>
                <a:ea typeface="Fira Sans"/>
                <a:cs typeface="Fira Sans"/>
                <a:sym typeface="Fira Sans"/>
              </a:rPr>
              <a:t/>
            </a:r>
            <a:br>
              <a:rPr lang="es-MX" sz="1600" b="1" i="0" u="none" strike="noStrike" cap="none">
                <a:solidFill>
                  <a:srgbClr val="333333"/>
                </a:solidFill>
                <a:latin typeface="Fira Sans"/>
                <a:ea typeface="Fira Sans"/>
                <a:cs typeface="Fira Sans"/>
                <a:sym typeface="Fira Sans"/>
              </a:rPr>
            </a:br>
            <a:endParaRPr sz="1600" b="1"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sz="1600" b="1">
                <a:solidFill>
                  <a:srgbClr val="00BA41"/>
                </a:solidFill>
                <a:latin typeface="Fira Sans"/>
                <a:ea typeface="Fira Sans"/>
                <a:cs typeface="Fira Sans"/>
                <a:sym typeface="Fira Sans"/>
              </a:rPr>
              <a:t>Cycling schools </a:t>
            </a:r>
            <a:r>
              <a:rPr lang="es-MX">
                <a:latin typeface="Fira Sans"/>
                <a:ea typeface="Fira Sans"/>
                <a:cs typeface="Fira Sans"/>
                <a:sym typeface="Fira Sans"/>
              </a:rPr>
              <a:t>during school time.</a:t>
            </a:r>
            <a:endParaRPr/>
          </a:p>
        </p:txBody>
      </p:sp>
      <p:sp>
        <p:nvSpPr>
          <p:cNvPr id="227" name="Google Shape;227;p15"/>
          <p:cNvSpPr txBox="1"/>
          <p:nvPr/>
        </p:nvSpPr>
        <p:spPr>
          <a:xfrm>
            <a:off x="987957" y="2487075"/>
            <a:ext cx="2698826"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i="0" u="none" strike="noStrike" cap="none">
                <a:solidFill>
                  <a:srgbClr val="00BA41"/>
                </a:solidFill>
                <a:latin typeface="Fira Sans"/>
                <a:ea typeface="Fira Sans"/>
                <a:cs typeface="Fira Sans"/>
                <a:sym typeface="Fira Sans"/>
              </a:rPr>
              <a:t>E</a:t>
            </a:r>
            <a:r>
              <a:rPr lang="es-MX" sz="3000" b="1">
                <a:solidFill>
                  <a:srgbClr val="00BA41"/>
                </a:solidFill>
                <a:latin typeface="Fira Sans"/>
                <a:ea typeface="Fira Sans"/>
                <a:cs typeface="Fira Sans"/>
                <a:sym typeface="Fira Sans"/>
              </a:rPr>
              <a:t>ducation &amp; promotion</a:t>
            </a:r>
            <a:endParaRPr/>
          </a:p>
        </p:txBody>
      </p:sp>
      <p:sp>
        <p:nvSpPr>
          <p:cNvPr id="228" name="Google Shape;228;p15"/>
          <p:cNvSpPr txBox="1"/>
          <p:nvPr/>
        </p:nvSpPr>
        <p:spPr>
          <a:xfrm>
            <a:off x="809264" y="3955256"/>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00BA41"/>
                </a:solidFill>
                <a:latin typeface="Fira Sans"/>
                <a:ea typeface="Fira Sans"/>
                <a:cs typeface="Fira Sans"/>
                <a:sym typeface="Fira Sans"/>
              </a:rPr>
              <a:t>8</a:t>
            </a:r>
            <a:endParaRPr/>
          </a:p>
        </p:txBody>
      </p:sp>
      <p:sp>
        <p:nvSpPr>
          <p:cNvPr id="229" name="Google Shape;229;p15"/>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230" name="Google Shape;230;p15"/>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231" name="Google Shape;231;p15"/>
          <p:cNvSpPr/>
          <p:nvPr/>
        </p:nvSpPr>
        <p:spPr>
          <a:xfrm>
            <a:off x="370800" y="2645269"/>
            <a:ext cx="368300" cy="368300"/>
          </a:xfrm>
          <a:prstGeom prst="ellipse">
            <a:avLst/>
          </a:prstGeom>
          <a:solidFill>
            <a:srgbClr val="00BA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g6e56d83749_0_40"/>
          <p:cNvPicPr preferRelativeResize="0"/>
          <p:nvPr/>
        </p:nvPicPr>
        <p:blipFill rotWithShape="1">
          <a:blip r:embed="rId3">
            <a:alphaModFix/>
          </a:blip>
          <a:srcRect/>
          <a:stretch/>
        </p:blipFill>
        <p:spPr>
          <a:xfrm>
            <a:off x="1021137" y="1427501"/>
            <a:ext cx="847724" cy="819149"/>
          </a:xfrm>
          <a:prstGeom prst="rect">
            <a:avLst/>
          </a:prstGeom>
          <a:noFill/>
          <a:ln>
            <a:noFill/>
          </a:ln>
        </p:spPr>
      </p:pic>
      <p:sp>
        <p:nvSpPr>
          <p:cNvPr id="50" name="Google Shape;50;g6e56d83749_0_40"/>
          <p:cNvSpPr txBox="1"/>
          <p:nvPr/>
        </p:nvSpPr>
        <p:spPr>
          <a:xfrm>
            <a:off x="990752" y="2439900"/>
            <a:ext cx="2266800"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FFFFFF"/>
                </a:solidFill>
                <a:latin typeface="Fira Sans"/>
                <a:ea typeface="Fira Sans"/>
                <a:cs typeface="Fira Sans"/>
                <a:sym typeface="Fira Sans"/>
              </a:rPr>
              <a:t>Content </a:t>
            </a:r>
            <a:endParaRPr sz="3000" b="1" i="0" u="none" strike="noStrike" cap="none">
              <a:solidFill>
                <a:srgbClr val="FFFFFF"/>
              </a:solidFill>
              <a:latin typeface="Fira Sans"/>
              <a:ea typeface="Fira Sans"/>
              <a:cs typeface="Fira Sans"/>
              <a:sym typeface="Fira Sans"/>
            </a:endParaRPr>
          </a:p>
        </p:txBody>
      </p:sp>
      <p:pic>
        <p:nvPicPr>
          <p:cNvPr id="51" name="Google Shape;51;g6e56d83749_0_40"/>
          <p:cNvPicPr preferRelativeResize="0"/>
          <p:nvPr/>
        </p:nvPicPr>
        <p:blipFill rotWithShape="1">
          <a:blip r:embed="rId4">
            <a:alphaModFix/>
          </a:blip>
          <a:srcRect/>
          <a:stretch/>
        </p:blipFill>
        <p:spPr>
          <a:xfrm>
            <a:off x="8029898" y="32057"/>
            <a:ext cx="673600" cy="795505"/>
          </a:xfrm>
          <a:prstGeom prst="rect">
            <a:avLst/>
          </a:prstGeom>
          <a:noFill/>
          <a:ln>
            <a:noFill/>
          </a:ln>
        </p:spPr>
      </p:pic>
      <p:sp>
        <p:nvSpPr>
          <p:cNvPr id="52" name="Google Shape;52;g6e56d83749_0_40"/>
          <p:cNvSpPr/>
          <p:nvPr/>
        </p:nvSpPr>
        <p:spPr>
          <a:xfrm>
            <a:off x="3149075" y="2546375"/>
            <a:ext cx="4886100" cy="23280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s-MX" sz="1800">
                <a:solidFill>
                  <a:schemeClr val="dk1"/>
                </a:solidFill>
                <a:latin typeface="Fira Sans"/>
                <a:ea typeface="Fira Sans"/>
                <a:cs typeface="Fira Sans"/>
                <a:sym typeface="Fira Sans"/>
              </a:rPr>
              <a:t>Background</a:t>
            </a:r>
            <a:endParaRPr sz="1800">
              <a:solidFill>
                <a:schemeClr val="dk1"/>
              </a:solidFill>
              <a:latin typeface="Fira Sans"/>
              <a:ea typeface="Fira Sans"/>
              <a:cs typeface="Fira Sans"/>
              <a:sym typeface="Fira Sans"/>
            </a:endParaRPr>
          </a:p>
          <a:p>
            <a:pPr marL="457200" marR="0" lvl="0" indent="-342900" algn="l" rtl="0">
              <a:lnSpc>
                <a:spcPct val="100000"/>
              </a:lnSpc>
              <a:spcBef>
                <a:spcPts val="0"/>
              </a:spcBef>
              <a:spcAft>
                <a:spcPts val="0"/>
              </a:spcAft>
              <a:buClr>
                <a:schemeClr val="dk1"/>
              </a:buClr>
              <a:buSzPts val="1800"/>
              <a:buFont typeface="Fira Sans"/>
              <a:buChar char="●"/>
            </a:pPr>
            <a:r>
              <a:rPr lang="es-MX" sz="1800">
                <a:solidFill>
                  <a:schemeClr val="dk1"/>
                </a:solidFill>
                <a:latin typeface="Fira Sans"/>
                <a:ea typeface="Fira Sans"/>
                <a:cs typeface="Fira Sans"/>
                <a:sym typeface="Fira Sans"/>
              </a:rPr>
              <a:t>What is the Ranking Ciclociudades?  </a:t>
            </a:r>
            <a:endParaRPr sz="1800">
              <a:solidFill>
                <a:schemeClr val="dk1"/>
              </a:solidFill>
              <a:latin typeface="Fira Sans"/>
              <a:ea typeface="Fira Sans"/>
              <a:cs typeface="Fira Sans"/>
              <a:sym typeface="Fira Sans"/>
            </a:endParaRPr>
          </a:p>
          <a:p>
            <a:pPr marL="457200" marR="0" lvl="0" indent="-342900" algn="l" rtl="0">
              <a:lnSpc>
                <a:spcPct val="100000"/>
              </a:lnSpc>
              <a:spcBef>
                <a:spcPts val="0"/>
              </a:spcBef>
              <a:spcAft>
                <a:spcPts val="0"/>
              </a:spcAft>
              <a:buClr>
                <a:schemeClr val="dk1"/>
              </a:buClr>
              <a:buSzPts val="1800"/>
              <a:buFont typeface="Fira Sans"/>
              <a:buChar char="●"/>
            </a:pPr>
            <a:r>
              <a:rPr lang="es-MX" sz="1800">
                <a:solidFill>
                  <a:schemeClr val="dk1"/>
                </a:solidFill>
                <a:latin typeface="Fira Sans"/>
                <a:ea typeface="Fira Sans"/>
                <a:cs typeface="Fira Sans"/>
                <a:sym typeface="Fira Sans"/>
              </a:rPr>
              <a:t>Methodology</a:t>
            </a:r>
            <a:endParaRPr sz="1800">
              <a:solidFill>
                <a:schemeClr val="dk1"/>
              </a:solidFill>
              <a:latin typeface="Fira Sans"/>
              <a:ea typeface="Fira Sans"/>
              <a:cs typeface="Fira Sans"/>
              <a:sym typeface="Fira Sans"/>
            </a:endParaRPr>
          </a:p>
          <a:p>
            <a:pPr marL="457200" marR="0" lvl="0" indent="-342900" algn="l" rtl="0">
              <a:lnSpc>
                <a:spcPct val="100000"/>
              </a:lnSpc>
              <a:spcBef>
                <a:spcPts val="0"/>
              </a:spcBef>
              <a:spcAft>
                <a:spcPts val="0"/>
              </a:spcAft>
              <a:buClr>
                <a:schemeClr val="dk1"/>
              </a:buClr>
              <a:buSzPts val="1800"/>
              <a:buFont typeface="Fira Sans"/>
              <a:buChar char="●"/>
            </a:pPr>
            <a:r>
              <a:rPr lang="es-MX" sz="1800">
                <a:solidFill>
                  <a:schemeClr val="dk1"/>
                </a:solidFill>
                <a:latin typeface="Fira Sans"/>
                <a:ea typeface="Fira Sans"/>
                <a:cs typeface="Fira Sans"/>
                <a:sym typeface="Fira Sans"/>
              </a:rPr>
              <a:t>Application </a:t>
            </a:r>
            <a:endParaRPr sz="1800">
              <a:solidFill>
                <a:schemeClr val="dk1"/>
              </a:solidFill>
              <a:latin typeface="Fira Sans"/>
              <a:ea typeface="Fira Sans"/>
              <a:cs typeface="Fira Sans"/>
              <a:sym typeface="Fira Sans"/>
            </a:endParaRPr>
          </a:p>
          <a:p>
            <a:pPr marL="457200" marR="0" lvl="0" indent="-342900" algn="l" rtl="0">
              <a:lnSpc>
                <a:spcPct val="100000"/>
              </a:lnSpc>
              <a:spcBef>
                <a:spcPts val="0"/>
              </a:spcBef>
              <a:spcAft>
                <a:spcPts val="0"/>
              </a:spcAft>
              <a:buClr>
                <a:schemeClr val="dk1"/>
              </a:buClr>
              <a:buSzPts val="1800"/>
              <a:buFont typeface="Fira Sans"/>
              <a:buChar char="●"/>
            </a:pPr>
            <a:r>
              <a:rPr lang="es-MX" sz="1800">
                <a:solidFill>
                  <a:schemeClr val="dk1"/>
                </a:solidFill>
                <a:latin typeface="Fira Sans"/>
                <a:ea typeface="Fira Sans"/>
                <a:cs typeface="Fira Sans"/>
                <a:sym typeface="Fira Sans"/>
              </a:rPr>
              <a:t>Results</a:t>
            </a:r>
            <a:endParaRPr sz="1800">
              <a:solidFill>
                <a:schemeClr val="dk1"/>
              </a:solidFill>
              <a:latin typeface="Fira Sans"/>
              <a:ea typeface="Fira Sans"/>
              <a:cs typeface="Fira Sans"/>
              <a:sym typeface="Fira Sans"/>
            </a:endParaRPr>
          </a:p>
          <a:p>
            <a:pPr marL="457200" marR="0" lvl="0" indent="-342900" algn="l" rtl="0">
              <a:lnSpc>
                <a:spcPct val="100000"/>
              </a:lnSpc>
              <a:spcBef>
                <a:spcPts val="0"/>
              </a:spcBef>
              <a:spcAft>
                <a:spcPts val="0"/>
              </a:spcAft>
              <a:buClr>
                <a:schemeClr val="dk1"/>
              </a:buClr>
              <a:buSzPts val="1800"/>
              <a:buFont typeface="Fira Sans"/>
              <a:buChar char="●"/>
            </a:pPr>
            <a:r>
              <a:rPr lang="es-MX" sz="1800">
                <a:solidFill>
                  <a:schemeClr val="dk1"/>
                </a:solidFill>
                <a:latin typeface="Fira Sans"/>
                <a:ea typeface="Fira Sans"/>
                <a:cs typeface="Fira Sans"/>
                <a:sym typeface="Fira Sans"/>
              </a:rPr>
              <a:t>Lessons learned and next steps</a:t>
            </a:r>
            <a:endParaRPr sz="1800">
              <a:solidFill>
                <a:schemeClr val="dk1"/>
              </a:solidFill>
              <a:latin typeface="Fira Sans"/>
              <a:ea typeface="Fira Sans"/>
              <a:cs typeface="Fira Sans"/>
              <a:sym typeface="Fira Sans"/>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21"/>
          <p:cNvSpPr/>
          <p:nvPr/>
        </p:nvSpPr>
        <p:spPr>
          <a:xfrm>
            <a:off x="4572000" y="1705475"/>
            <a:ext cx="3901800" cy="463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900">
              <a:highlight>
                <a:srgbClr val="FCE5CD"/>
              </a:highlight>
            </a:endParaRPr>
          </a:p>
          <a:p>
            <a:pPr marL="285750" marR="0" lvl="0" indent="-285750" algn="l" rtl="0">
              <a:lnSpc>
                <a:spcPct val="100000"/>
              </a:lnSpc>
              <a:spcBef>
                <a:spcPts val="0"/>
              </a:spcBef>
              <a:spcAft>
                <a:spcPts val="0"/>
              </a:spcAft>
              <a:buClr>
                <a:srgbClr val="000000"/>
              </a:buClr>
              <a:buSzPts val="1600"/>
              <a:buFont typeface="Arial"/>
              <a:buChar char="•"/>
            </a:pPr>
            <a:r>
              <a:rPr lang="es-MX">
                <a:solidFill>
                  <a:srgbClr val="333333"/>
                </a:solidFill>
                <a:latin typeface="Fira Sans"/>
                <a:ea typeface="Fira Sans"/>
                <a:cs typeface="Fira Sans"/>
                <a:sym typeface="Fira Sans"/>
              </a:rPr>
              <a:t>50% of the public transport system stations have </a:t>
            </a:r>
            <a:r>
              <a:rPr lang="es-MX" sz="1600" b="1">
                <a:solidFill>
                  <a:srgbClr val="008739"/>
                </a:solidFill>
                <a:latin typeface="Fira Sans"/>
                <a:ea typeface="Fira Sans"/>
                <a:cs typeface="Fira Sans"/>
                <a:sym typeface="Fira Sans"/>
              </a:rPr>
              <a:t>cycling parking facilities for short-duration</a:t>
            </a:r>
            <a:r>
              <a:rPr lang="es-MX">
                <a:solidFill>
                  <a:srgbClr val="333333"/>
                </a:solidFill>
                <a:latin typeface="Fira Sans"/>
                <a:ea typeface="Fira Sans"/>
                <a:cs typeface="Fira Sans"/>
                <a:sym typeface="Fira Sans"/>
              </a:rPr>
              <a:t> in around 200 mts.</a:t>
            </a:r>
            <a:endParaRPr>
              <a:solidFill>
                <a:srgbClr val="333333"/>
              </a:solidFill>
              <a:latin typeface="Fira Sans"/>
              <a:ea typeface="Fira Sans"/>
              <a:cs typeface="Fira Sans"/>
              <a:sym typeface="Fira Sans"/>
            </a:endParaRPr>
          </a:p>
          <a:p>
            <a:pPr marL="457200" marR="0" lvl="0" indent="0" algn="l" rtl="0">
              <a:lnSpc>
                <a:spcPct val="100000"/>
              </a:lnSpc>
              <a:spcBef>
                <a:spcPts val="0"/>
              </a:spcBef>
              <a:spcAft>
                <a:spcPts val="0"/>
              </a:spcAft>
              <a:buNone/>
            </a:pPr>
            <a:endParaRPr>
              <a:solidFill>
                <a:srgbClr val="333333"/>
              </a:solidFill>
              <a:latin typeface="Fira Sans"/>
              <a:ea typeface="Fira Sans"/>
              <a:cs typeface="Fira Sans"/>
              <a:sym typeface="Fira Sans"/>
            </a:endParaRPr>
          </a:p>
          <a:p>
            <a:pPr marL="285750" marR="0" lvl="0" indent="-273050" algn="l" rtl="0">
              <a:lnSpc>
                <a:spcPct val="100000"/>
              </a:lnSpc>
              <a:spcBef>
                <a:spcPts val="0"/>
              </a:spcBef>
              <a:spcAft>
                <a:spcPts val="0"/>
              </a:spcAft>
              <a:buClr>
                <a:srgbClr val="333333"/>
              </a:buClr>
              <a:buSzPts val="1400"/>
              <a:buFont typeface="Fira Sans"/>
              <a:buChar char="•"/>
            </a:pPr>
            <a:r>
              <a:rPr lang="es-MX" sz="1600" b="1">
                <a:solidFill>
                  <a:srgbClr val="008739"/>
                </a:solidFill>
                <a:latin typeface="Fira Sans"/>
                <a:ea typeface="Fira Sans"/>
                <a:cs typeface="Fira Sans"/>
                <a:sym typeface="Fira Sans"/>
              </a:rPr>
              <a:t>Bicycle are allowed to travel on board of the public transport system</a:t>
            </a:r>
            <a:r>
              <a:rPr lang="es-MX"/>
              <a:t> </a:t>
            </a:r>
            <a:r>
              <a:rPr lang="es-MX">
                <a:solidFill>
                  <a:srgbClr val="333333"/>
                </a:solidFill>
                <a:latin typeface="Fira Sans"/>
                <a:ea typeface="Fira Sans"/>
                <a:cs typeface="Fira Sans"/>
                <a:sym typeface="Fira Sans"/>
              </a:rPr>
              <a:t>at least in some hours or the buses have racks to transport bicycles.  </a:t>
            </a:r>
            <a:endParaRPr>
              <a:solidFill>
                <a:srgbClr val="333333"/>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Fira Sans"/>
              <a:ea typeface="Fira Sans"/>
              <a:cs typeface="Fira Sans"/>
              <a:sym typeface="Fira Sans"/>
            </a:endParaRPr>
          </a:p>
          <a:p>
            <a:pPr marL="285750" marR="0" lvl="0" indent="-285750" algn="l" rtl="0">
              <a:lnSpc>
                <a:spcPct val="100000"/>
              </a:lnSpc>
              <a:spcBef>
                <a:spcPts val="0"/>
              </a:spcBef>
              <a:spcAft>
                <a:spcPts val="0"/>
              </a:spcAft>
              <a:buClr>
                <a:srgbClr val="000000"/>
              </a:buClr>
              <a:buSzPts val="1600"/>
              <a:buFont typeface="Arial"/>
              <a:buChar char="•"/>
            </a:pPr>
            <a:r>
              <a:rPr lang="es-MX" sz="1600" b="1">
                <a:solidFill>
                  <a:srgbClr val="008739"/>
                </a:solidFill>
                <a:latin typeface="Fira Sans"/>
                <a:ea typeface="Fira Sans"/>
                <a:cs typeface="Fira Sans"/>
                <a:sym typeface="Fira Sans"/>
              </a:rPr>
              <a:t>Cycling parking facilities for long-durations </a:t>
            </a:r>
            <a:r>
              <a:rPr lang="es-MX">
                <a:solidFill>
                  <a:srgbClr val="333333"/>
                </a:solidFill>
                <a:latin typeface="Fira Sans"/>
                <a:ea typeface="Fira Sans"/>
                <a:cs typeface="Fira Sans"/>
                <a:sym typeface="Fira Sans"/>
              </a:rPr>
              <a:t>close to other public transport systems.</a:t>
            </a:r>
            <a:endParaRPr>
              <a:latin typeface="Fira Sans"/>
              <a:ea typeface="Fira Sans"/>
              <a:cs typeface="Fira Sans"/>
              <a:sym typeface="Fira Sans"/>
            </a:endParaRPr>
          </a:p>
          <a:p>
            <a:pPr marL="285750" marR="0" lvl="0" indent="-19685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a:ea typeface="Fira Sans"/>
              <a:cs typeface="Fira Sans"/>
              <a:sym typeface="Fira Sans"/>
            </a:endParaRPr>
          </a:p>
          <a:p>
            <a:pPr marL="285750" marR="0" lvl="0" indent="-285750" algn="l" rtl="0">
              <a:lnSpc>
                <a:spcPct val="100000"/>
              </a:lnSpc>
              <a:spcBef>
                <a:spcPts val="0"/>
              </a:spcBef>
              <a:spcAft>
                <a:spcPts val="0"/>
              </a:spcAft>
              <a:buClr>
                <a:srgbClr val="000000"/>
              </a:buClr>
              <a:buSzPts val="1600"/>
              <a:buFont typeface="Fira Sans"/>
              <a:buChar char="•"/>
            </a:pPr>
            <a:r>
              <a:rPr lang="es-MX" sz="1600" b="1">
                <a:solidFill>
                  <a:srgbClr val="008739"/>
                </a:solidFill>
                <a:latin typeface="Fira Sans"/>
                <a:ea typeface="Fira Sans"/>
                <a:cs typeface="Fira Sans"/>
                <a:sym typeface="Fira Sans"/>
              </a:rPr>
              <a:t>Bike sharing or micro mobility systems.</a:t>
            </a:r>
            <a:endParaRPr sz="1600" b="1">
              <a:solidFill>
                <a:srgbClr val="008739"/>
              </a:solidFill>
              <a:latin typeface="Fira Sans"/>
              <a:ea typeface="Fira Sans"/>
              <a:cs typeface="Fira Sans"/>
              <a:sym typeface="Fira Sans"/>
            </a:endParaRPr>
          </a:p>
          <a:p>
            <a:pPr marL="457200" marR="0" lvl="0" indent="0" algn="l" rtl="0">
              <a:lnSpc>
                <a:spcPct val="100000"/>
              </a:lnSpc>
              <a:spcBef>
                <a:spcPts val="0"/>
              </a:spcBef>
              <a:spcAft>
                <a:spcPts val="0"/>
              </a:spcAft>
              <a:buNone/>
            </a:pPr>
            <a:endParaRPr sz="1600" b="1">
              <a:solidFill>
                <a:srgbClr val="008739"/>
              </a:solidFill>
              <a:latin typeface="Fira Sans"/>
              <a:ea typeface="Fira Sans"/>
              <a:cs typeface="Fira Sans"/>
              <a:sym typeface="Fira Sans"/>
            </a:endParaRPr>
          </a:p>
          <a:p>
            <a:pPr marL="285750" marR="0" lvl="0" indent="-273050" algn="l" rtl="0">
              <a:lnSpc>
                <a:spcPct val="100000"/>
              </a:lnSpc>
              <a:spcBef>
                <a:spcPts val="0"/>
              </a:spcBef>
              <a:spcAft>
                <a:spcPts val="0"/>
              </a:spcAft>
              <a:buClr>
                <a:srgbClr val="008739"/>
              </a:buClr>
              <a:buSzPts val="1400"/>
              <a:buFont typeface="Fira Sans"/>
              <a:buChar char="•"/>
            </a:pPr>
            <a:r>
              <a:rPr lang="es-MX">
                <a:solidFill>
                  <a:srgbClr val="333333"/>
                </a:solidFill>
                <a:latin typeface="Fira Sans"/>
                <a:ea typeface="Fira Sans"/>
                <a:cs typeface="Fira Sans"/>
                <a:sym typeface="Fira Sans"/>
              </a:rPr>
              <a:t>Presence of</a:t>
            </a:r>
            <a:r>
              <a:rPr lang="es-MX">
                <a:latin typeface="Fira Sans"/>
                <a:ea typeface="Fira Sans"/>
                <a:cs typeface="Fira Sans"/>
                <a:sym typeface="Fira Sans"/>
              </a:rPr>
              <a:t> </a:t>
            </a:r>
            <a:r>
              <a:rPr lang="es-MX" sz="1600" b="1">
                <a:solidFill>
                  <a:srgbClr val="008739"/>
                </a:solidFill>
                <a:latin typeface="Fira Sans"/>
                <a:ea typeface="Fira Sans"/>
                <a:cs typeface="Fira Sans"/>
                <a:sym typeface="Fira Sans"/>
              </a:rPr>
              <a:t>cycling cabs</a:t>
            </a:r>
            <a:r>
              <a:rPr lang="es-MX" sz="1800" b="1">
                <a:solidFill>
                  <a:srgbClr val="333333"/>
                </a:solidFill>
                <a:latin typeface="Fira Sans"/>
                <a:ea typeface="Fira Sans"/>
                <a:cs typeface="Fira Sans"/>
                <a:sym typeface="Fira Sans"/>
              </a:rPr>
              <a:t> </a:t>
            </a:r>
            <a:r>
              <a:rPr lang="es-MX">
                <a:solidFill>
                  <a:srgbClr val="333333"/>
                </a:solidFill>
                <a:latin typeface="Fira Sans"/>
                <a:ea typeface="Fira Sans"/>
                <a:cs typeface="Fira Sans"/>
                <a:sym typeface="Fira Sans"/>
              </a:rPr>
              <a:t>in the city.</a:t>
            </a:r>
            <a:endParaRPr>
              <a:solidFill>
                <a:srgbClr val="333333"/>
              </a:solidFill>
              <a:latin typeface="Fira Sans"/>
              <a:ea typeface="Fira Sans"/>
              <a:cs typeface="Fira Sans"/>
              <a:sym typeface="Fira Sans"/>
            </a:endParaRPr>
          </a:p>
          <a:p>
            <a:pPr marL="457200" marR="0" lvl="0" indent="0" algn="l" rtl="0">
              <a:lnSpc>
                <a:spcPct val="100000"/>
              </a:lnSpc>
              <a:spcBef>
                <a:spcPts val="0"/>
              </a:spcBef>
              <a:spcAft>
                <a:spcPts val="0"/>
              </a:spcAft>
              <a:buNone/>
            </a:pPr>
            <a:endParaRPr>
              <a:latin typeface="Fira Sans"/>
              <a:ea typeface="Fira Sans"/>
              <a:cs typeface="Fira Sans"/>
              <a:sym typeface="Fira Sans"/>
            </a:endParaRPr>
          </a:p>
          <a:p>
            <a:pPr marL="285750" marR="0" lvl="0" indent="-285750" algn="l" rtl="0">
              <a:lnSpc>
                <a:spcPct val="100000"/>
              </a:lnSpc>
              <a:spcBef>
                <a:spcPts val="0"/>
              </a:spcBef>
              <a:spcAft>
                <a:spcPts val="0"/>
              </a:spcAft>
              <a:buClr>
                <a:srgbClr val="008739"/>
              </a:buClr>
              <a:buSzPts val="1600"/>
              <a:buFont typeface="Fira Sans"/>
              <a:buChar char="•"/>
            </a:pPr>
            <a:r>
              <a:rPr lang="es-MX" sz="1600" b="1">
                <a:solidFill>
                  <a:srgbClr val="008739"/>
                </a:solidFill>
                <a:latin typeface="Fira Sans"/>
                <a:ea typeface="Fira Sans"/>
                <a:cs typeface="Fira Sans"/>
                <a:sym typeface="Fira Sans"/>
              </a:rPr>
              <a:t>Safe and comfortable infrastructure in 1 km radio of a bus terminals. </a:t>
            </a:r>
            <a:endParaRPr sz="1600" b="1">
              <a:solidFill>
                <a:srgbClr val="008739"/>
              </a:solidFill>
              <a:latin typeface="Fira Sans"/>
              <a:ea typeface="Fira Sans"/>
              <a:cs typeface="Fira Sans"/>
              <a:sym typeface="Fira Sans"/>
            </a:endParaRPr>
          </a:p>
        </p:txBody>
      </p:sp>
      <p:sp>
        <p:nvSpPr>
          <p:cNvPr id="238" name="Google Shape;238;p21"/>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239" name="Google Shape;239;p21"/>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240" name="Google Shape;240;p21"/>
          <p:cNvSpPr txBox="1"/>
          <p:nvPr/>
        </p:nvSpPr>
        <p:spPr>
          <a:xfrm>
            <a:off x="987957" y="2487075"/>
            <a:ext cx="2913932"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i="0" u="none" strike="noStrike" cap="none">
                <a:solidFill>
                  <a:srgbClr val="008739"/>
                </a:solidFill>
                <a:latin typeface="Fira Sans"/>
                <a:ea typeface="Fira Sans"/>
                <a:cs typeface="Fira Sans"/>
                <a:sym typeface="Fira Sans"/>
              </a:rPr>
              <a:t>Intermodali</a:t>
            </a:r>
            <a:r>
              <a:rPr lang="es-MX" sz="3000" b="1">
                <a:solidFill>
                  <a:srgbClr val="008739"/>
                </a:solidFill>
                <a:latin typeface="Fira Sans"/>
                <a:ea typeface="Fira Sans"/>
                <a:cs typeface="Fira Sans"/>
                <a:sym typeface="Fira Sans"/>
              </a:rPr>
              <a:t>ty</a:t>
            </a:r>
            <a:endParaRPr/>
          </a:p>
        </p:txBody>
      </p:sp>
      <p:sp>
        <p:nvSpPr>
          <p:cNvPr id="241" name="Google Shape;241;p21"/>
          <p:cNvSpPr txBox="1"/>
          <p:nvPr/>
        </p:nvSpPr>
        <p:spPr>
          <a:xfrm>
            <a:off x="809264" y="3955256"/>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008739"/>
                </a:solidFill>
                <a:latin typeface="Fira Sans"/>
                <a:ea typeface="Fira Sans"/>
                <a:cs typeface="Fira Sans"/>
                <a:sym typeface="Fira Sans"/>
              </a:rPr>
              <a:t>11</a:t>
            </a:r>
            <a:endParaRPr/>
          </a:p>
        </p:txBody>
      </p:sp>
      <p:sp>
        <p:nvSpPr>
          <p:cNvPr id="242" name="Google Shape;242;p21"/>
          <p:cNvSpPr/>
          <p:nvPr/>
        </p:nvSpPr>
        <p:spPr>
          <a:xfrm>
            <a:off x="440964" y="2685025"/>
            <a:ext cx="368300" cy="368300"/>
          </a:xfrm>
          <a:prstGeom prst="ellipse">
            <a:avLst/>
          </a:prstGeom>
          <a:solidFill>
            <a:srgbClr val="0087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 y="1052513"/>
            <a:ext cx="9144001"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9"/>
          <p:cNvSpPr/>
          <p:nvPr/>
        </p:nvSpPr>
        <p:spPr>
          <a:xfrm>
            <a:off x="987957" y="3354819"/>
            <a:ext cx="2580191" cy="2450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MX" sz="1800">
                <a:solidFill>
                  <a:srgbClr val="1C1C1C"/>
                </a:solidFill>
                <a:latin typeface="Fira Sans"/>
                <a:ea typeface="Fira Sans"/>
                <a:cs typeface="Fira Sans"/>
                <a:sym typeface="Fira Sans"/>
              </a:rPr>
              <a:t>Financial resources allocated to cycling infrastructure, per inhabitant</a:t>
            </a:r>
            <a:r>
              <a:rPr lang="es-MX" sz="1800" b="0" i="0" u="none" strike="noStrike" cap="none">
                <a:solidFill>
                  <a:srgbClr val="1C1C1C"/>
                </a:solidFill>
                <a:latin typeface="Fira Sans"/>
                <a:ea typeface="Fira Sans"/>
                <a:cs typeface="Fira Sans"/>
                <a:sym typeface="Fira Sans"/>
              </a:rPr>
              <a:t>.</a:t>
            </a:r>
            <a:endParaRPr/>
          </a:p>
          <a:p>
            <a:pPr marL="0" marR="0" lvl="0" indent="0" algn="l" rtl="0">
              <a:lnSpc>
                <a:spcPct val="100000"/>
              </a:lnSpc>
              <a:spcBef>
                <a:spcPts val="0"/>
              </a:spcBef>
              <a:spcAft>
                <a:spcPts val="0"/>
              </a:spcAft>
              <a:buNone/>
            </a:pPr>
            <a:endParaRPr sz="1800" b="0" i="0" u="none" strike="noStrike" cap="none">
              <a:solidFill>
                <a:srgbClr val="1C1C1C"/>
              </a:solidFill>
              <a:latin typeface="Fira Sans"/>
              <a:ea typeface="Fira Sans"/>
              <a:cs typeface="Fira Sans"/>
              <a:sym typeface="Fira Sans"/>
            </a:endParaRPr>
          </a:p>
          <a:p>
            <a:pPr marL="0" marR="0" lvl="0" indent="0" algn="just" rtl="0">
              <a:lnSpc>
                <a:spcPct val="100000"/>
              </a:lnSpc>
              <a:spcBef>
                <a:spcPts val="0"/>
              </a:spcBef>
              <a:spcAft>
                <a:spcPts val="0"/>
              </a:spcAft>
              <a:buClr>
                <a:srgbClr val="000000"/>
              </a:buClr>
              <a:buSzPts val="1100"/>
              <a:buFont typeface="Arial"/>
              <a:buNone/>
            </a:pPr>
            <a:endParaRPr sz="1800" b="0" i="0" u="none" strike="noStrike" cap="none">
              <a:solidFill>
                <a:srgbClr val="1C1C1C"/>
              </a:solidFill>
              <a:latin typeface="Fira Sans"/>
              <a:ea typeface="Fira Sans"/>
              <a:cs typeface="Fira Sans"/>
              <a:sym typeface="Fira Sans"/>
            </a:endParaRPr>
          </a:p>
        </p:txBody>
      </p:sp>
      <p:sp>
        <p:nvSpPr>
          <p:cNvPr id="250" name="Google Shape;250;p9"/>
          <p:cNvSpPr txBox="1"/>
          <p:nvPr/>
        </p:nvSpPr>
        <p:spPr>
          <a:xfrm>
            <a:off x="987957" y="2487075"/>
            <a:ext cx="2698826"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893993"/>
                </a:solidFill>
                <a:latin typeface="Fira Sans"/>
                <a:ea typeface="Fira Sans"/>
                <a:cs typeface="Fira Sans"/>
                <a:sym typeface="Fira Sans"/>
              </a:rPr>
              <a:t>Investment</a:t>
            </a:r>
            <a:endParaRPr sz="3000" b="1" i="0" u="none" strike="noStrike" cap="none">
              <a:solidFill>
                <a:srgbClr val="893993"/>
              </a:solidFill>
              <a:latin typeface="Fira Sans"/>
              <a:ea typeface="Fira Sans"/>
              <a:cs typeface="Fira Sans"/>
              <a:sym typeface="Fira Sans"/>
            </a:endParaRPr>
          </a:p>
        </p:txBody>
      </p:sp>
      <p:pic>
        <p:nvPicPr>
          <p:cNvPr id="251" name="Google Shape;251;p9"/>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252" name="Google Shape;252;p9"/>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sp>
        <p:nvSpPr>
          <p:cNvPr id="253" name="Google Shape;253;p9"/>
          <p:cNvSpPr/>
          <p:nvPr/>
        </p:nvSpPr>
        <p:spPr>
          <a:xfrm>
            <a:off x="4545100" y="2616375"/>
            <a:ext cx="4387500" cy="375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600">
                <a:solidFill>
                  <a:srgbClr val="1C1C1C"/>
                </a:solidFill>
                <a:latin typeface="Fira Sans"/>
                <a:ea typeface="Fira Sans"/>
                <a:cs typeface="Fira Sans"/>
                <a:sym typeface="Fira Sans"/>
              </a:rPr>
              <a:t>Measured through:</a:t>
            </a:r>
            <a:endParaRPr/>
          </a:p>
          <a:p>
            <a:pPr marL="0" marR="0" lvl="0" indent="0" algn="l" rtl="0">
              <a:lnSpc>
                <a:spcPct val="100000"/>
              </a:lnSpc>
              <a:spcBef>
                <a:spcPts val="0"/>
              </a:spcBef>
              <a:spcAft>
                <a:spcPts val="0"/>
              </a:spcAft>
              <a:buNone/>
            </a:pPr>
            <a:endParaRPr sz="1600" b="1" i="0" u="none" strike="noStrike" cap="none">
              <a:solidFill>
                <a:srgbClr val="893993"/>
              </a:solidFill>
              <a:latin typeface="Fira Sans"/>
              <a:ea typeface="Fira Sans"/>
              <a:cs typeface="Fira Sans"/>
              <a:sym typeface="Fira Sans"/>
            </a:endParaRPr>
          </a:p>
          <a:p>
            <a:pPr marL="0" marR="0" lvl="0" indent="0" algn="l" rtl="0">
              <a:lnSpc>
                <a:spcPct val="100000"/>
              </a:lnSpc>
              <a:spcBef>
                <a:spcPts val="0"/>
              </a:spcBef>
              <a:spcAft>
                <a:spcPts val="0"/>
              </a:spcAft>
              <a:buNone/>
            </a:pPr>
            <a:r>
              <a:rPr lang="es-MX" sz="1600" b="1" i="0" u="none" strike="noStrike" cap="none">
                <a:solidFill>
                  <a:srgbClr val="893993"/>
                </a:solidFill>
                <a:latin typeface="Fira Sans"/>
                <a:ea typeface="Fira Sans"/>
                <a:cs typeface="Fira Sans"/>
                <a:sym typeface="Fira Sans"/>
              </a:rPr>
              <a:t>The resource</a:t>
            </a:r>
            <a:r>
              <a:rPr lang="es-MX" sz="1600" b="1">
                <a:solidFill>
                  <a:srgbClr val="893993"/>
                </a:solidFill>
                <a:latin typeface="Fira Sans"/>
                <a:ea typeface="Fira Sans"/>
                <a:cs typeface="Fira Sans"/>
                <a:sym typeface="Fira Sans"/>
              </a:rPr>
              <a:t>s allocated to cycling infrastructure</a:t>
            </a:r>
            <a:r>
              <a:rPr lang="es-MX" sz="1600" b="1" i="0" u="none" strike="noStrike" cap="none">
                <a:solidFill>
                  <a:srgbClr val="893993"/>
                </a:solidFill>
                <a:latin typeface="Fira Sans"/>
                <a:ea typeface="Fira Sans"/>
                <a:cs typeface="Fira Sans"/>
                <a:sym typeface="Fira Sans"/>
              </a:rPr>
              <a:t> (p</a:t>
            </a:r>
            <a:r>
              <a:rPr lang="es-MX" sz="1600" b="1">
                <a:solidFill>
                  <a:srgbClr val="893993"/>
                </a:solidFill>
                <a:latin typeface="Fira Sans"/>
                <a:ea typeface="Fira Sans"/>
                <a:cs typeface="Fira Sans"/>
                <a:sym typeface="Fira Sans"/>
              </a:rPr>
              <a:t>e</a:t>
            </a:r>
            <a:r>
              <a:rPr lang="es-MX" sz="1600" b="1" i="0" u="none" strike="noStrike" cap="none">
                <a:solidFill>
                  <a:srgbClr val="893993"/>
                </a:solidFill>
                <a:latin typeface="Fira Sans"/>
                <a:ea typeface="Fira Sans"/>
                <a:cs typeface="Fira Sans"/>
                <a:sym typeface="Fira Sans"/>
              </a:rPr>
              <a:t>r </a:t>
            </a:r>
            <a:r>
              <a:rPr lang="es-MX" sz="1600" b="1">
                <a:solidFill>
                  <a:srgbClr val="893993"/>
                </a:solidFill>
                <a:latin typeface="Fira Sans"/>
                <a:ea typeface="Fira Sans"/>
                <a:cs typeface="Fira Sans"/>
                <a:sym typeface="Fira Sans"/>
              </a:rPr>
              <a:t>inhabitant</a:t>
            </a:r>
            <a:r>
              <a:rPr lang="es-MX" sz="1600" b="1" i="0" u="none" strike="noStrike" cap="none">
                <a:solidFill>
                  <a:srgbClr val="893993"/>
                </a:solidFill>
                <a:latin typeface="Fira Sans"/>
                <a:ea typeface="Fira Sans"/>
                <a:cs typeface="Fira Sans"/>
                <a:sym typeface="Fira Sans"/>
              </a:rPr>
              <a:t>) coming from federal funds</a:t>
            </a:r>
            <a:r>
              <a:rPr lang="es-MX" sz="1600" b="1">
                <a:solidFill>
                  <a:srgbClr val="893993"/>
                </a:solidFill>
                <a:latin typeface="Fira Sans"/>
                <a:ea typeface="Fira Sans"/>
                <a:cs typeface="Fira Sans"/>
                <a:sym typeface="Fira Sans"/>
              </a:rPr>
              <a:t>. </a:t>
            </a:r>
            <a:r>
              <a:rPr lang="es-MX">
                <a:highlight>
                  <a:srgbClr val="FFFFFF"/>
                </a:highlight>
                <a:latin typeface="Fira Sans"/>
                <a:ea typeface="Fira Sans"/>
                <a:cs typeface="Fira Sans"/>
                <a:sym typeface="Fira Sans"/>
              </a:rPr>
              <a:t>(Bicycle lanes building. Bike sharing systems. Bicycle Parking. Infrastructure projects. Planning for cycling mobility). </a:t>
            </a:r>
            <a:endParaRPr b="1">
              <a:solidFill>
                <a:srgbClr val="893993"/>
              </a:solidFill>
              <a:latin typeface="Fira Sans"/>
              <a:ea typeface="Fira Sans"/>
              <a:cs typeface="Fira Sans"/>
              <a:sym typeface="Fira Sans"/>
            </a:endParaRPr>
          </a:p>
          <a:p>
            <a:pPr marL="0" marR="0" lvl="0" indent="0" algn="l" rtl="0">
              <a:lnSpc>
                <a:spcPct val="100000"/>
              </a:lnSpc>
              <a:spcBef>
                <a:spcPts val="0"/>
              </a:spcBef>
              <a:spcAft>
                <a:spcPts val="0"/>
              </a:spcAft>
              <a:buNone/>
            </a:pPr>
            <a:endParaRPr sz="14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None/>
            </a:pPr>
            <a:r>
              <a:rPr lang="es-MX" sz="1600" b="1">
                <a:solidFill>
                  <a:srgbClr val="893993"/>
                </a:solidFill>
                <a:latin typeface="Fira Sans"/>
                <a:ea typeface="Fira Sans"/>
                <a:cs typeface="Fira Sans"/>
                <a:sym typeface="Fira Sans"/>
              </a:rPr>
              <a:t>The resources allocated to cycling infrastructure (per inhabitant) coming from local funds. </a:t>
            </a:r>
            <a:r>
              <a:rPr lang="es-MX">
                <a:highlight>
                  <a:srgbClr val="FFFFFF"/>
                </a:highlight>
                <a:latin typeface="Fira Sans"/>
                <a:ea typeface="Fira Sans"/>
                <a:cs typeface="Fira Sans"/>
                <a:sym typeface="Fira Sans"/>
              </a:rPr>
              <a:t>(Bicycle lanes building. Bike sharing systems. Bicycle Parking. Infrastructure projects. Planning for cycling mobility). Also if the money is used for bicycle schools, communication campaigns, “Ciclovia recreativa”,  among others)</a:t>
            </a:r>
            <a:endParaRPr b="1">
              <a:solidFill>
                <a:srgbClr val="893993"/>
              </a:solidFill>
              <a:latin typeface="Fira Sans"/>
              <a:ea typeface="Fira Sans"/>
              <a:cs typeface="Fira Sans"/>
              <a:sym typeface="Fira Sans"/>
            </a:endParaRPr>
          </a:p>
          <a:p>
            <a:pPr marL="0" marR="0" lvl="0" indent="0" algn="l" rtl="0">
              <a:lnSpc>
                <a:spcPct val="100000"/>
              </a:lnSpc>
              <a:spcBef>
                <a:spcPts val="0"/>
              </a:spcBef>
              <a:spcAft>
                <a:spcPts val="0"/>
              </a:spcAft>
              <a:buNone/>
            </a:pPr>
            <a:r>
              <a:rPr lang="es-MX">
                <a:latin typeface="Fira Sans"/>
                <a:ea typeface="Fira Sans"/>
                <a:cs typeface="Fira Sans"/>
                <a:sym typeface="Fira Sans"/>
              </a:rPr>
              <a:t>as compared to the previous analysis period. </a:t>
            </a:r>
            <a:endParaRPr>
              <a:latin typeface="Fira Sans"/>
              <a:ea typeface="Fira Sans"/>
              <a:cs typeface="Fira Sans"/>
              <a:sym typeface="Fira Sans"/>
            </a:endParaRPr>
          </a:p>
          <a:p>
            <a:pPr marL="0" lvl="0" indent="0" algn="l" rtl="0">
              <a:spcBef>
                <a:spcPts val="0"/>
              </a:spcBef>
              <a:spcAft>
                <a:spcPts val="0"/>
              </a:spcAft>
              <a:buNone/>
            </a:pPr>
            <a:endParaRPr>
              <a:latin typeface="Fira Sans"/>
              <a:ea typeface="Fira Sans"/>
              <a:cs typeface="Fira Sans"/>
              <a:sym typeface="Fira Sans"/>
            </a:endParaRPr>
          </a:p>
        </p:txBody>
      </p:sp>
      <p:sp>
        <p:nvSpPr>
          <p:cNvPr id="254" name="Google Shape;254;p9"/>
          <p:cNvSpPr/>
          <p:nvPr/>
        </p:nvSpPr>
        <p:spPr>
          <a:xfrm>
            <a:off x="415538" y="2685025"/>
            <a:ext cx="368300" cy="368300"/>
          </a:xfrm>
          <a:prstGeom prst="ellipse">
            <a:avLst/>
          </a:prstGeom>
          <a:solidFill>
            <a:srgbClr val="9A1E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5" name="Google Shape;255;p9"/>
          <p:cNvSpPr txBox="1"/>
          <p:nvPr/>
        </p:nvSpPr>
        <p:spPr>
          <a:xfrm>
            <a:off x="809264" y="4574281"/>
            <a:ext cx="2075100" cy="1231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6E538F"/>
                </a:solidFill>
                <a:latin typeface="Fira Sans"/>
                <a:ea typeface="Fira Sans"/>
                <a:cs typeface="Fira Sans"/>
                <a:sym typeface="Fira Sans"/>
              </a:rPr>
              <a:t>1</a:t>
            </a:r>
            <a:r>
              <a:rPr lang="es-MX" sz="5400" b="1">
                <a:solidFill>
                  <a:srgbClr val="6E538F"/>
                </a:solidFill>
                <a:latin typeface="Fira Sans"/>
                <a:ea typeface="Fira Sans"/>
                <a:cs typeface="Fira Sans"/>
                <a:sym typeface="Fira Sans"/>
              </a:rPr>
              <a:t>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13"/>
          <p:cNvSpPr/>
          <p:nvPr/>
        </p:nvSpPr>
        <p:spPr>
          <a:xfrm>
            <a:off x="3976700" y="2078675"/>
            <a:ext cx="4572000" cy="41883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200"/>
              <a:buFont typeface="Arial"/>
              <a:buChar char="•"/>
            </a:pPr>
            <a:r>
              <a:rPr lang="es-MX">
                <a:latin typeface="Fira Sans"/>
                <a:ea typeface="Fira Sans"/>
                <a:cs typeface="Fira Sans"/>
                <a:sym typeface="Fira Sans"/>
              </a:rPr>
              <a:t>Existence of a baseline of </a:t>
            </a:r>
            <a:r>
              <a:rPr lang="es-MX" sz="1600" b="1">
                <a:solidFill>
                  <a:srgbClr val="6E538F"/>
                </a:solidFill>
                <a:latin typeface="Fira Sans"/>
                <a:ea typeface="Fira Sans"/>
                <a:cs typeface="Fira Sans"/>
                <a:sym typeface="Fira Sans"/>
              </a:rPr>
              <a:t>cycling counts / cyclists’ profile. </a:t>
            </a:r>
            <a:endParaRPr>
              <a:latin typeface="Fira Sans"/>
              <a:ea typeface="Fira Sans"/>
              <a:cs typeface="Fira Sans"/>
              <a:sym typeface="Fira Sans"/>
            </a:endParaRPr>
          </a:p>
          <a:p>
            <a:pPr marL="457200" marR="0" lvl="0" indent="0" algn="l" rtl="0">
              <a:lnSpc>
                <a:spcPct val="100000"/>
              </a:lnSpc>
              <a:spcBef>
                <a:spcPts val="0"/>
              </a:spcBef>
              <a:spcAft>
                <a:spcPts val="0"/>
              </a:spcAft>
              <a:buNone/>
            </a:pPr>
            <a:endParaRPr>
              <a:latin typeface="Fira Sans"/>
              <a:ea typeface="Fira Sans"/>
              <a:cs typeface="Fira Sans"/>
              <a:sym typeface="Fira Sans"/>
            </a:endParaRPr>
          </a:p>
          <a:p>
            <a:pPr marL="171450" marR="0" lvl="0" indent="-171450" algn="l" rtl="0">
              <a:lnSpc>
                <a:spcPct val="100000"/>
              </a:lnSpc>
              <a:spcBef>
                <a:spcPts val="0"/>
              </a:spcBef>
              <a:spcAft>
                <a:spcPts val="0"/>
              </a:spcAft>
              <a:buClr>
                <a:srgbClr val="000000"/>
              </a:buClr>
              <a:buSzPts val="1200"/>
              <a:buFont typeface="Arial"/>
              <a:buChar char="•"/>
            </a:pPr>
            <a:r>
              <a:rPr lang="es-MX">
                <a:latin typeface="Fira Sans"/>
                <a:ea typeface="Fira Sans"/>
                <a:cs typeface="Fira Sans"/>
                <a:sym typeface="Fira Sans"/>
              </a:rPr>
              <a:t>Information on the current </a:t>
            </a:r>
            <a:r>
              <a:rPr lang="es-MX" sz="1600" b="1">
                <a:solidFill>
                  <a:srgbClr val="6E538F"/>
                </a:solidFill>
                <a:latin typeface="Fira Sans"/>
                <a:ea typeface="Fira Sans"/>
                <a:cs typeface="Fira Sans"/>
                <a:sym typeface="Fira Sans"/>
              </a:rPr>
              <a:t>conditions</a:t>
            </a:r>
            <a:r>
              <a:rPr lang="es-MX">
                <a:latin typeface="Fira Sans"/>
                <a:ea typeface="Fira Sans"/>
                <a:cs typeface="Fira Sans"/>
                <a:sym typeface="Fira Sans"/>
              </a:rPr>
              <a:t> of cycling infrastructure.</a:t>
            </a:r>
            <a:endParaRPr>
              <a:latin typeface="Fira Sans"/>
              <a:ea typeface="Fira Sans"/>
              <a:cs typeface="Fira Sans"/>
              <a:sym typeface="Fira Sans"/>
            </a:endParaRPr>
          </a:p>
          <a:p>
            <a:pPr marL="171450" marR="0" lvl="0" indent="-95250" algn="l" rtl="0">
              <a:lnSpc>
                <a:spcPct val="100000"/>
              </a:lnSpc>
              <a:spcBef>
                <a:spcPts val="0"/>
              </a:spcBef>
              <a:spcAft>
                <a:spcPts val="0"/>
              </a:spcAft>
              <a:buClr>
                <a:srgbClr val="000000"/>
              </a:buClr>
              <a:buSzPts val="1200"/>
              <a:buFont typeface="Arial"/>
              <a:buNone/>
            </a:pPr>
            <a:endParaRPr sz="1400" b="0" i="0" u="none" strike="noStrike" cap="none">
              <a:solidFill>
                <a:srgbClr val="000000"/>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000000"/>
              </a:buClr>
              <a:buSzPts val="1200"/>
              <a:buFont typeface="Arial"/>
              <a:buChar char="•"/>
            </a:pPr>
            <a:r>
              <a:rPr lang="es-MX">
                <a:latin typeface="Fira Sans"/>
                <a:ea typeface="Fira Sans"/>
                <a:cs typeface="Fira Sans"/>
                <a:sym typeface="Fira Sans"/>
              </a:rPr>
              <a:t>Cyclists represent </a:t>
            </a:r>
            <a:r>
              <a:rPr lang="es-MX" sz="1600" b="1">
                <a:solidFill>
                  <a:srgbClr val="6E538F"/>
                </a:solidFill>
                <a:latin typeface="Fira Sans"/>
                <a:ea typeface="Fira Sans"/>
                <a:cs typeface="Fira Sans"/>
                <a:sym typeface="Fira Sans"/>
              </a:rPr>
              <a:t>1 to 2%, or more than 2% of trips.</a:t>
            </a:r>
            <a:endParaRPr>
              <a:latin typeface="Fira Sans"/>
              <a:ea typeface="Fira Sans"/>
              <a:cs typeface="Fira Sans"/>
              <a:sym typeface="Fira Sans"/>
            </a:endParaRPr>
          </a:p>
          <a:p>
            <a:pPr marL="457200" marR="0" lvl="0" indent="0" algn="l" rtl="0">
              <a:lnSpc>
                <a:spcPct val="100000"/>
              </a:lnSpc>
              <a:spcBef>
                <a:spcPts val="0"/>
              </a:spcBef>
              <a:spcAft>
                <a:spcPts val="0"/>
              </a:spcAft>
              <a:buNone/>
            </a:pPr>
            <a:endParaRPr>
              <a:latin typeface="Fira Sans"/>
              <a:ea typeface="Fira Sans"/>
              <a:cs typeface="Fira Sans"/>
              <a:sym typeface="Fira Sans"/>
            </a:endParaRPr>
          </a:p>
          <a:p>
            <a:pPr marL="171450" marR="0" lvl="0" indent="-171450" algn="l" rtl="0">
              <a:lnSpc>
                <a:spcPct val="100000"/>
              </a:lnSpc>
              <a:spcBef>
                <a:spcPts val="0"/>
              </a:spcBef>
              <a:spcAft>
                <a:spcPts val="0"/>
              </a:spcAft>
              <a:buClr>
                <a:srgbClr val="000000"/>
              </a:buClr>
              <a:buSzPts val="1200"/>
              <a:buFont typeface="Arial"/>
              <a:buChar char="•"/>
            </a:pPr>
            <a:r>
              <a:rPr lang="es-MX">
                <a:latin typeface="Fira Sans"/>
                <a:ea typeface="Fira Sans"/>
                <a:cs typeface="Fira Sans"/>
                <a:sym typeface="Fira Sans"/>
              </a:rPr>
              <a:t>Annual publication of a</a:t>
            </a:r>
            <a:r>
              <a:rPr lang="es-MX" sz="1600" b="1">
                <a:solidFill>
                  <a:srgbClr val="6E538F"/>
                </a:solidFill>
                <a:latin typeface="Fira Sans"/>
                <a:ea typeface="Fira Sans"/>
                <a:cs typeface="Fira Sans"/>
                <a:sym typeface="Fira Sans"/>
              </a:rPr>
              <a:t> report on the evolution </a:t>
            </a:r>
            <a:r>
              <a:rPr lang="es-MX">
                <a:latin typeface="Fira Sans"/>
                <a:ea typeface="Fira Sans"/>
                <a:cs typeface="Fira Sans"/>
                <a:sym typeface="Fira Sans"/>
              </a:rPr>
              <a:t>of cycling mobility.</a:t>
            </a:r>
            <a:endParaRPr>
              <a:latin typeface="Fira Sans"/>
              <a:ea typeface="Fira Sans"/>
              <a:cs typeface="Fira Sans"/>
              <a:sym typeface="Fira Sans"/>
            </a:endParaRPr>
          </a:p>
          <a:p>
            <a:pPr marL="457200" marR="0" lvl="0" indent="0" algn="l" rtl="0">
              <a:lnSpc>
                <a:spcPct val="100000"/>
              </a:lnSpc>
              <a:spcBef>
                <a:spcPts val="0"/>
              </a:spcBef>
              <a:spcAft>
                <a:spcPts val="0"/>
              </a:spcAft>
              <a:buNone/>
            </a:pPr>
            <a:endParaRPr>
              <a:latin typeface="Fira Sans"/>
              <a:ea typeface="Fira Sans"/>
              <a:cs typeface="Fira Sans"/>
              <a:sym typeface="Fira Sans"/>
            </a:endParaRPr>
          </a:p>
          <a:p>
            <a:pPr marL="171450" marR="0" lvl="0" indent="-184150" algn="l" rtl="0">
              <a:lnSpc>
                <a:spcPct val="100000"/>
              </a:lnSpc>
              <a:spcBef>
                <a:spcPts val="0"/>
              </a:spcBef>
              <a:spcAft>
                <a:spcPts val="0"/>
              </a:spcAft>
              <a:buSzPts val="1400"/>
              <a:buFont typeface="Fira Sans"/>
              <a:buChar char="•"/>
            </a:pPr>
            <a:r>
              <a:rPr lang="es-MX" sz="1600" b="1">
                <a:solidFill>
                  <a:srgbClr val="6E538F"/>
                </a:solidFill>
                <a:latin typeface="Fira Sans"/>
                <a:ea typeface="Fira Sans"/>
                <a:cs typeface="Fira Sans"/>
                <a:sym typeface="Fira Sans"/>
              </a:rPr>
              <a:t>Origin and destination surveys </a:t>
            </a:r>
            <a:r>
              <a:rPr lang="es-MX">
                <a:latin typeface="Fira Sans"/>
                <a:ea typeface="Fira Sans"/>
                <a:cs typeface="Fira Sans"/>
                <a:sym typeface="Fira Sans"/>
              </a:rPr>
              <a:t>(updates every 10 years or done after 2010) or </a:t>
            </a:r>
            <a:r>
              <a:rPr lang="es-MX" sz="1600" b="1">
                <a:solidFill>
                  <a:srgbClr val="6E538F"/>
                </a:solidFill>
                <a:latin typeface="Fira Sans"/>
                <a:ea typeface="Fira Sans"/>
                <a:cs typeface="Fira Sans"/>
                <a:sym typeface="Fira Sans"/>
              </a:rPr>
              <a:t>any other survey that inform the bicycle modal split in the city. </a:t>
            </a:r>
            <a:endParaRPr sz="1600" b="1">
              <a:solidFill>
                <a:srgbClr val="6E538F"/>
              </a:solidFill>
              <a:latin typeface="Fira Sans"/>
              <a:ea typeface="Fira Sans"/>
              <a:cs typeface="Fira Sans"/>
              <a:sym typeface="Fira Sans"/>
            </a:endParaRPr>
          </a:p>
          <a:p>
            <a:pPr marL="457200" marR="0" lvl="0" indent="0" algn="l" rtl="0">
              <a:lnSpc>
                <a:spcPct val="100000"/>
              </a:lnSpc>
              <a:spcBef>
                <a:spcPts val="0"/>
              </a:spcBef>
              <a:spcAft>
                <a:spcPts val="0"/>
              </a:spcAft>
              <a:buNone/>
            </a:pPr>
            <a:endParaRPr sz="1600" b="1">
              <a:solidFill>
                <a:srgbClr val="6E538F"/>
              </a:solidFill>
              <a:latin typeface="Fira Sans"/>
              <a:ea typeface="Fira Sans"/>
              <a:cs typeface="Fira Sans"/>
              <a:sym typeface="Fira Sans"/>
            </a:endParaRPr>
          </a:p>
          <a:p>
            <a:pPr marL="171450" marR="0" lvl="0" indent="-184150" algn="l" rtl="0">
              <a:lnSpc>
                <a:spcPct val="100000"/>
              </a:lnSpc>
              <a:spcBef>
                <a:spcPts val="0"/>
              </a:spcBef>
              <a:spcAft>
                <a:spcPts val="0"/>
              </a:spcAft>
              <a:buSzPts val="1400"/>
              <a:buFont typeface="Fira Sans"/>
              <a:buChar char="•"/>
            </a:pPr>
            <a:r>
              <a:rPr lang="es-MX" sz="1600" b="1">
                <a:solidFill>
                  <a:srgbClr val="6E538F"/>
                </a:solidFill>
                <a:latin typeface="Fira Sans"/>
                <a:ea typeface="Fira Sans"/>
                <a:cs typeface="Fira Sans"/>
                <a:sym typeface="Fira Sans"/>
              </a:rPr>
              <a:t>Existence of city programs that oversees the obstruction of bicycle lanes. </a:t>
            </a:r>
            <a:endParaRPr sz="1600" b="1">
              <a:solidFill>
                <a:srgbClr val="6E538F"/>
              </a:solidFill>
              <a:latin typeface="Fira Sans"/>
              <a:ea typeface="Fira Sans"/>
              <a:cs typeface="Fira Sans"/>
              <a:sym typeface="Fira Sans"/>
            </a:endParaRPr>
          </a:p>
        </p:txBody>
      </p:sp>
      <p:sp>
        <p:nvSpPr>
          <p:cNvPr id="262" name="Google Shape;262;p13"/>
          <p:cNvSpPr txBox="1"/>
          <p:nvPr/>
        </p:nvSpPr>
        <p:spPr>
          <a:xfrm>
            <a:off x="987957" y="2487075"/>
            <a:ext cx="2698826"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6E538F"/>
                </a:solidFill>
                <a:latin typeface="Fira Sans"/>
                <a:ea typeface="Fira Sans"/>
                <a:cs typeface="Fira Sans"/>
                <a:sym typeface="Fira Sans"/>
              </a:rPr>
              <a:t>Monitoring &amp; evaluation</a:t>
            </a:r>
            <a:endParaRPr sz="3000" b="1" i="0" u="none" strike="noStrike" cap="none">
              <a:solidFill>
                <a:srgbClr val="6E538F"/>
              </a:solidFill>
              <a:latin typeface="Fira Sans"/>
              <a:ea typeface="Fira Sans"/>
              <a:cs typeface="Fira Sans"/>
              <a:sym typeface="Fira Sans"/>
            </a:endParaRPr>
          </a:p>
        </p:txBody>
      </p:sp>
      <p:sp>
        <p:nvSpPr>
          <p:cNvPr id="263" name="Google Shape;263;p13"/>
          <p:cNvSpPr txBox="1"/>
          <p:nvPr/>
        </p:nvSpPr>
        <p:spPr>
          <a:xfrm>
            <a:off x="809264" y="3955256"/>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6E538F"/>
                </a:solidFill>
                <a:latin typeface="Fira Sans"/>
                <a:ea typeface="Fira Sans"/>
                <a:cs typeface="Fira Sans"/>
                <a:sym typeface="Fira Sans"/>
              </a:rPr>
              <a:t>11</a:t>
            </a:r>
            <a:endParaRPr/>
          </a:p>
        </p:txBody>
      </p:sp>
      <p:sp>
        <p:nvSpPr>
          <p:cNvPr id="264" name="Google Shape;264;p13"/>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265" name="Google Shape;265;p13"/>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266" name="Google Shape;266;p13"/>
          <p:cNvSpPr/>
          <p:nvPr/>
        </p:nvSpPr>
        <p:spPr>
          <a:xfrm>
            <a:off x="309829" y="2685025"/>
            <a:ext cx="368300" cy="368300"/>
          </a:xfrm>
          <a:prstGeom prst="ellipse">
            <a:avLst/>
          </a:prstGeom>
          <a:solidFill>
            <a:srgbClr val="7256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9"/>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19"/>
          <p:cNvSpPr/>
          <p:nvPr/>
        </p:nvSpPr>
        <p:spPr>
          <a:xfrm>
            <a:off x="3805784" y="2721073"/>
            <a:ext cx="4572000" cy="3262432"/>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333333"/>
              </a:buClr>
              <a:buSzPts val="1200"/>
              <a:buFont typeface="Arial"/>
              <a:buChar char="•"/>
            </a:pPr>
            <a:r>
              <a:rPr lang="es-MX">
                <a:solidFill>
                  <a:srgbClr val="333333"/>
                </a:solidFill>
                <a:latin typeface="Fira Sans"/>
                <a:ea typeface="Fira Sans"/>
                <a:cs typeface="Fira Sans"/>
                <a:sym typeface="Fira Sans"/>
              </a:rPr>
              <a:t>Urban cycling is mentioned and provided for </a:t>
            </a:r>
            <a:r>
              <a:rPr lang="es-MX" sz="1600" b="1">
                <a:solidFill>
                  <a:srgbClr val="5177BC"/>
                </a:solidFill>
                <a:latin typeface="Fira Sans"/>
                <a:ea typeface="Fira Sans"/>
                <a:cs typeface="Fira Sans"/>
                <a:sym typeface="Fira Sans"/>
              </a:rPr>
              <a:t>urban development and environmental programs, transit regulations and mobility laws </a:t>
            </a:r>
            <a:r>
              <a:rPr lang="es-MX">
                <a:solidFill>
                  <a:srgbClr val="333333"/>
                </a:solidFill>
                <a:latin typeface="Fira Sans"/>
                <a:ea typeface="Fira Sans"/>
                <a:cs typeface="Fira Sans"/>
                <a:sym typeface="Fira Sans"/>
              </a:rPr>
              <a:t>.</a:t>
            </a:r>
            <a:endParaRPr>
              <a:solidFill>
                <a:srgbClr val="333333"/>
              </a:solidFill>
              <a:latin typeface="Fira Sans"/>
              <a:ea typeface="Fira Sans"/>
              <a:cs typeface="Fira Sans"/>
              <a:sym typeface="Fira Sans"/>
            </a:endParaRPr>
          </a:p>
          <a:p>
            <a:pPr marL="171450" marR="0" lvl="0" indent="-95250" algn="l" rtl="0">
              <a:lnSpc>
                <a:spcPct val="100000"/>
              </a:lnSpc>
              <a:spcBef>
                <a:spcPts val="0"/>
              </a:spcBef>
              <a:spcAft>
                <a:spcPts val="0"/>
              </a:spcAft>
              <a:buClr>
                <a:srgbClr val="333333"/>
              </a:buClr>
              <a:buSzPts val="1200"/>
              <a:buFont typeface="Arial"/>
              <a:buNone/>
            </a:pPr>
            <a:endParaRPr sz="1400" b="0"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a:solidFill>
                  <a:srgbClr val="333333"/>
                </a:solidFill>
                <a:latin typeface="Fira Sans"/>
                <a:ea typeface="Fira Sans"/>
                <a:cs typeface="Fira Sans"/>
                <a:sym typeface="Fira Sans"/>
              </a:rPr>
              <a:t>There is a recent (less than 5 years)</a:t>
            </a:r>
            <a:r>
              <a:rPr lang="es-MX" sz="1600" b="1">
                <a:solidFill>
                  <a:srgbClr val="5177BC"/>
                </a:solidFill>
                <a:latin typeface="Fira Sans"/>
                <a:ea typeface="Fira Sans"/>
                <a:cs typeface="Fira Sans"/>
                <a:sym typeface="Fira Sans"/>
              </a:rPr>
              <a:t> mobility program</a:t>
            </a:r>
            <a:r>
              <a:rPr lang="es-MX">
                <a:solidFill>
                  <a:srgbClr val="333333"/>
                </a:solidFill>
                <a:latin typeface="Fira Sans"/>
                <a:ea typeface="Fira Sans"/>
                <a:cs typeface="Fira Sans"/>
                <a:sym typeface="Fira Sans"/>
              </a:rPr>
              <a:t> with a transversal gender perspective and inclusion. </a:t>
            </a:r>
            <a:endParaRPr sz="1600" b="1">
              <a:solidFill>
                <a:srgbClr val="5177BC"/>
              </a:solidFill>
              <a:latin typeface="Fira Sans"/>
              <a:ea typeface="Fira Sans"/>
              <a:cs typeface="Fira Sans"/>
              <a:sym typeface="Fira Sans"/>
            </a:endParaRPr>
          </a:p>
          <a:p>
            <a:pPr marL="171450" marR="0" lvl="0" indent="-95250" algn="l" rtl="0">
              <a:lnSpc>
                <a:spcPct val="100000"/>
              </a:lnSpc>
              <a:spcBef>
                <a:spcPts val="0"/>
              </a:spcBef>
              <a:spcAft>
                <a:spcPts val="0"/>
              </a:spcAft>
              <a:buClr>
                <a:srgbClr val="333333"/>
              </a:buClr>
              <a:buSzPts val="1200"/>
              <a:buFont typeface="Arial"/>
              <a:buNone/>
            </a:pPr>
            <a:endParaRPr sz="1400" b="0"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a:solidFill>
                  <a:srgbClr val="333333"/>
                </a:solidFill>
                <a:latin typeface="Fira Sans"/>
                <a:ea typeface="Fira Sans"/>
                <a:cs typeface="Fira Sans"/>
                <a:sym typeface="Fira Sans"/>
              </a:rPr>
              <a:t>There is a</a:t>
            </a:r>
            <a:r>
              <a:rPr lang="es-MX" sz="1600" b="1">
                <a:solidFill>
                  <a:srgbClr val="5177BC"/>
                </a:solidFill>
                <a:latin typeface="Fira Sans"/>
                <a:ea typeface="Fira Sans"/>
                <a:cs typeface="Fira Sans"/>
                <a:sym typeface="Fira Sans"/>
              </a:rPr>
              <a:t> cyclists mobility p</a:t>
            </a:r>
            <a:r>
              <a:rPr lang="es-MX" sz="1600" b="1" i="0" u="none" strike="noStrike" cap="none">
                <a:solidFill>
                  <a:srgbClr val="5177BC"/>
                </a:solidFill>
                <a:latin typeface="Fira Sans"/>
                <a:ea typeface="Fira Sans"/>
                <a:cs typeface="Fira Sans"/>
                <a:sym typeface="Fira Sans"/>
              </a:rPr>
              <a:t>lan, </a:t>
            </a:r>
            <a:r>
              <a:rPr lang="es-MX" sz="1600" b="1">
                <a:solidFill>
                  <a:srgbClr val="5177BC"/>
                </a:solidFill>
                <a:latin typeface="Fira Sans"/>
                <a:ea typeface="Fira Sans"/>
                <a:cs typeface="Fira Sans"/>
                <a:sym typeface="Fira Sans"/>
              </a:rPr>
              <a:t>program,</a:t>
            </a:r>
            <a:r>
              <a:rPr lang="es-MX" sz="1600" b="1" i="0" u="none" strike="noStrike" cap="none">
                <a:solidFill>
                  <a:srgbClr val="5177BC"/>
                </a:solidFill>
                <a:latin typeface="Fira Sans"/>
                <a:ea typeface="Fira Sans"/>
                <a:cs typeface="Fira Sans"/>
                <a:sym typeface="Fira Sans"/>
              </a:rPr>
              <a:t> strategy or study </a:t>
            </a:r>
            <a:r>
              <a:rPr lang="es-MX">
                <a:solidFill>
                  <a:srgbClr val="333333"/>
                </a:solidFill>
                <a:latin typeface="Fira Sans"/>
                <a:ea typeface="Fira Sans"/>
                <a:cs typeface="Fira Sans"/>
                <a:sym typeface="Fira Sans"/>
              </a:rPr>
              <a:t>(with less than 5 years) that contains a proposal for a network of cycling infrastructures, with goals, evaluation indicators and a transversal gender perspective and inclusion.</a:t>
            </a:r>
            <a:endParaRPr sz="1400" b="0" i="0" u="none" strike="noStrike" cap="none">
              <a:solidFill>
                <a:srgbClr val="333333"/>
              </a:solidFill>
              <a:latin typeface="Fira Sans"/>
              <a:ea typeface="Fira Sans"/>
              <a:cs typeface="Fira Sans"/>
              <a:sym typeface="Fira Sans"/>
            </a:endParaRPr>
          </a:p>
          <a:p>
            <a:pPr marL="171450" marR="0" lvl="0" indent="-95250" algn="l" rtl="0">
              <a:lnSpc>
                <a:spcPct val="100000"/>
              </a:lnSpc>
              <a:spcBef>
                <a:spcPts val="0"/>
              </a:spcBef>
              <a:spcAft>
                <a:spcPts val="0"/>
              </a:spcAft>
              <a:buClr>
                <a:srgbClr val="333333"/>
              </a:buClr>
              <a:buSzPts val="1200"/>
              <a:buFont typeface="Arial"/>
              <a:buNone/>
            </a:pPr>
            <a:endParaRPr sz="1400" b="0" i="0" u="none" strike="noStrike" cap="none">
              <a:solidFill>
                <a:srgbClr val="333333"/>
              </a:solidFill>
              <a:latin typeface="Fira Sans"/>
              <a:ea typeface="Fira Sans"/>
              <a:cs typeface="Fira Sans"/>
              <a:sym typeface="Fira Sans"/>
            </a:endParaRPr>
          </a:p>
        </p:txBody>
      </p:sp>
      <p:sp>
        <p:nvSpPr>
          <p:cNvPr id="273" name="Google Shape;273;p19"/>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274" name="Google Shape;274;p19"/>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275" name="Google Shape;275;p19"/>
          <p:cNvSpPr txBox="1"/>
          <p:nvPr/>
        </p:nvSpPr>
        <p:spPr>
          <a:xfrm>
            <a:off x="987957" y="2487075"/>
            <a:ext cx="2698826"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5177BC"/>
                </a:solidFill>
                <a:latin typeface="Fira Sans"/>
                <a:ea typeface="Fira Sans"/>
                <a:cs typeface="Fira Sans"/>
                <a:sym typeface="Fira Sans"/>
              </a:rPr>
              <a:t>Urban planning</a:t>
            </a:r>
            <a:endParaRPr/>
          </a:p>
        </p:txBody>
      </p:sp>
      <p:sp>
        <p:nvSpPr>
          <p:cNvPr id="276" name="Google Shape;276;p19"/>
          <p:cNvSpPr txBox="1"/>
          <p:nvPr/>
        </p:nvSpPr>
        <p:spPr>
          <a:xfrm>
            <a:off x="809264" y="3955256"/>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5177BC"/>
                </a:solidFill>
                <a:latin typeface="Fira Sans"/>
                <a:ea typeface="Fira Sans"/>
                <a:cs typeface="Fira Sans"/>
                <a:sym typeface="Fira Sans"/>
              </a:rPr>
              <a:t>9</a:t>
            </a:r>
            <a:endParaRPr/>
          </a:p>
        </p:txBody>
      </p:sp>
      <p:sp>
        <p:nvSpPr>
          <p:cNvPr id="277" name="Google Shape;277;p19"/>
          <p:cNvSpPr/>
          <p:nvPr/>
        </p:nvSpPr>
        <p:spPr>
          <a:xfrm>
            <a:off x="376007" y="2685025"/>
            <a:ext cx="368300" cy="368300"/>
          </a:xfrm>
          <a:prstGeom prst="ellipse">
            <a:avLst/>
          </a:prstGeom>
          <a:solidFill>
            <a:srgbClr val="4D71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3"/>
          <p:cNvSpPr/>
          <p:nvPr/>
        </p:nvSpPr>
        <p:spPr>
          <a:xfrm>
            <a:off x="3995475" y="1957424"/>
            <a:ext cx="4572000" cy="42135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0000"/>
              </a:lnSpc>
              <a:spcBef>
                <a:spcPts val="0"/>
              </a:spcBef>
              <a:spcAft>
                <a:spcPts val="0"/>
              </a:spcAft>
              <a:buClr>
                <a:srgbClr val="000000"/>
              </a:buClr>
              <a:buSzPts val="1100"/>
              <a:buFont typeface="Arial"/>
              <a:buChar char="•"/>
            </a:pPr>
            <a:r>
              <a:rPr lang="es-MX">
                <a:latin typeface="Fira Sans"/>
                <a:ea typeface="Fira Sans"/>
                <a:cs typeface="Fira Sans"/>
                <a:sym typeface="Fira Sans"/>
              </a:rPr>
              <a:t>Cycling infrastructure forms a </a:t>
            </a:r>
            <a:r>
              <a:rPr lang="es-MX" sz="1600" b="1">
                <a:solidFill>
                  <a:srgbClr val="00A3EA"/>
                </a:solidFill>
                <a:latin typeface="Fira Sans"/>
                <a:ea typeface="Fira Sans"/>
                <a:cs typeface="Fira Sans"/>
                <a:sym typeface="Fira Sans"/>
              </a:rPr>
              <a:t>network</a:t>
            </a:r>
            <a:r>
              <a:rPr lang="es-MX">
                <a:latin typeface="Fira Sans"/>
                <a:ea typeface="Fira Sans"/>
                <a:cs typeface="Fira Sans"/>
                <a:sym typeface="Fira Sans"/>
              </a:rPr>
              <a:t> and follows adequate criteria: coherence, directness, safety, comfort and attractiveness.</a:t>
            </a:r>
            <a:r>
              <a:rPr lang="es-MX" sz="1400" b="0" i="0" u="none" strike="noStrike" cap="none">
                <a:solidFill>
                  <a:srgbClr val="000000"/>
                </a:solidFill>
                <a:latin typeface="Fira Sans"/>
                <a:ea typeface="Fira Sans"/>
                <a:cs typeface="Fira Sans"/>
                <a:sym typeface="Fira Sans"/>
              </a:rPr>
              <a:t/>
            </a:r>
            <a:br>
              <a:rPr lang="es-MX" sz="1400" b="0" i="0" u="none" strike="noStrike" cap="none">
                <a:solidFill>
                  <a:srgbClr val="000000"/>
                </a:solidFill>
                <a:latin typeface="Fira Sans"/>
                <a:ea typeface="Fira Sans"/>
                <a:cs typeface="Fira Sans"/>
                <a:sym typeface="Fira Sans"/>
              </a:rPr>
            </a:br>
            <a:endParaRPr sz="1400" b="0" i="0" u="none" strike="noStrike" cap="none">
              <a:solidFill>
                <a:srgbClr val="000000"/>
              </a:solidFill>
              <a:latin typeface="Fira Sans"/>
              <a:ea typeface="Fira Sans"/>
              <a:cs typeface="Fira Sans"/>
              <a:sym typeface="Fira Sans"/>
            </a:endParaRPr>
          </a:p>
          <a:p>
            <a:pPr marL="171450" marR="0" lvl="0" indent="-171450" algn="l" rtl="0">
              <a:lnSpc>
                <a:spcPct val="120000"/>
              </a:lnSpc>
              <a:spcBef>
                <a:spcPts val="0"/>
              </a:spcBef>
              <a:spcAft>
                <a:spcPts val="0"/>
              </a:spcAft>
              <a:buClr>
                <a:srgbClr val="000000"/>
              </a:buClr>
              <a:buSzPts val="1100"/>
              <a:buFont typeface="Arial"/>
              <a:buChar char="•"/>
            </a:pPr>
            <a:r>
              <a:rPr lang="es-MX">
                <a:latin typeface="Fira Sans"/>
                <a:ea typeface="Fira Sans"/>
                <a:cs typeface="Fira Sans"/>
                <a:sym typeface="Fira Sans"/>
              </a:rPr>
              <a:t>Cycling infrastructure</a:t>
            </a:r>
            <a:r>
              <a:rPr lang="es-MX" sz="1600" b="1">
                <a:solidFill>
                  <a:srgbClr val="00A3EA"/>
                </a:solidFill>
                <a:latin typeface="Fira Sans"/>
                <a:ea typeface="Fira Sans"/>
                <a:cs typeface="Fira Sans"/>
                <a:sym typeface="Fira Sans"/>
              </a:rPr>
              <a:t> has grown in reference to the last year of evaluation</a:t>
            </a:r>
            <a:r>
              <a:rPr lang="es-MX">
                <a:latin typeface="Fira Sans"/>
                <a:ea typeface="Fira Sans"/>
                <a:cs typeface="Fira Sans"/>
                <a:sym typeface="Fira Sans"/>
              </a:rPr>
              <a:t>.</a:t>
            </a:r>
            <a:endParaRPr>
              <a:latin typeface="Fira Sans"/>
              <a:ea typeface="Fira Sans"/>
              <a:cs typeface="Fira Sans"/>
              <a:sym typeface="Fira Sans"/>
            </a:endParaRPr>
          </a:p>
          <a:p>
            <a:pPr marL="457200" marR="0" lvl="0" indent="0" algn="l" rtl="0">
              <a:lnSpc>
                <a:spcPct val="120000"/>
              </a:lnSpc>
              <a:spcBef>
                <a:spcPts val="0"/>
              </a:spcBef>
              <a:spcAft>
                <a:spcPts val="0"/>
              </a:spcAft>
              <a:buNone/>
            </a:pPr>
            <a:endParaRPr>
              <a:latin typeface="Fira Sans"/>
              <a:ea typeface="Fira Sans"/>
              <a:cs typeface="Fira Sans"/>
              <a:sym typeface="Fira Sans"/>
            </a:endParaRPr>
          </a:p>
          <a:p>
            <a:pPr marL="171450" marR="0" lvl="0" indent="-171450" algn="l" rtl="0">
              <a:lnSpc>
                <a:spcPct val="120000"/>
              </a:lnSpc>
              <a:spcBef>
                <a:spcPts val="0"/>
              </a:spcBef>
              <a:spcAft>
                <a:spcPts val="0"/>
              </a:spcAft>
              <a:buClr>
                <a:srgbClr val="000000"/>
              </a:buClr>
              <a:buSzPts val="1100"/>
              <a:buFont typeface="Arial"/>
              <a:buChar char="•"/>
            </a:pPr>
            <a:r>
              <a:rPr lang="es-MX" sz="1600" b="1">
                <a:solidFill>
                  <a:srgbClr val="00A3EA"/>
                </a:solidFill>
                <a:latin typeface="Fira Sans"/>
                <a:ea typeface="Fira Sans"/>
                <a:cs typeface="Fira Sans"/>
                <a:sym typeface="Fira Sans"/>
              </a:rPr>
              <a:t>Cycling-inclusive projects </a:t>
            </a:r>
            <a:r>
              <a:rPr lang="es-MX">
                <a:latin typeface="Fira Sans"/>
                <a:ea typeface="Fira Sans"/>
                <a:cs typeface="Fira Sans"/>
                <a:sym typeface="Fira Sans"/>
              </a:rPr>
              <a:t>such as 30 km/hr zones or accessibility for people with disabilities. </a:t>
            </a:r>
            <a:endParaRPr sz="1600" b="1">
              <a:solidFill>
                <a:srgbClr val="00A3EA"/>
              </a:solidFill>
              <a:latin typeface="Fira Sans"/>
              <a:ea typeface="Fira Sans"/>
              <a:cs typeface="Fira Sans"/>
              <a:sym typeface="Fira Sans"/>
            </a:endParaRPr>
          </a:p>
          <a:p>
            <a:pPr marL="0" marR="0" lvl="0" indent="0" algn="l" rtl="0">
              <a:lnSpc>
                <a:spcPct val="120000"/>
              </a:lnSpc>
              <a:spcBef>
                <a:spcPts val="0"/>
              </a:spcBef>
              <a:spcAft>
                <a:spcPts val="0"/>
              </a:spcAft>
              <a:buNone/>
            </a:pPr>
            <a:endParaRPr sz="1600" b="1">
              <a:solidFill>
                <a:srgbClr val="00A3EA"/>
              </a:solidFill>
              <a:latin typeface="Fira Sans"/>
              <a:ea typeface="Fira Sans"/>
              <a:cs typeface="Fira Sans"/>
              <a:sym typeface="Fira Sans"/>
            </a:endParaRPr>
          </a:p>
          <a:p>
            <a:pPr marL="171450" marR="0" lvl="0" indent="-171450" algn="l" rtl="0">
              <a:lnSpc>
                <a:spcPct val="120000"/>
              </a:lnSpc>
              <a:spcBef>
                <a:spcPts val="0"/>
              </a:spcBef>
              <a:spcAft>
                <a:spcPts val="0"/>
              </a:spcAft>
              <a:buClr>
                <a:srgbClr val="000000"/>
              </a:buClr>
              <a:buSzPts val="1100"/>
              <a:buFont typeface="Arial"/>
              <a:buChar char="•"/>
            </a:pPr>
            <a:r>
              <a:rPr lang="es-MX" sz="1600" b="1">
                <a:solidFill>
                  <a:srgbClr val="00A3EA"/>
                </a:solidFill>
                <a:latin typeface="Fira Sans"/>
                <a:ea typeface="Fira Sans"/>
                <a:cs typeface="Fira Sans"/>
                <a:sym typeface="Fira Sans"/>
              </a:rPr>
              <a:t>The city has guidelines to link green infrastructure with cycling infrastructure </a:t>
            </a:r>
            <a:r>
              <a:rPr lang="es-MX">
                <a:latin typeface="Fira Sans"/>
                <a:ea typeface="Fira Sans"/>
                <a:cs typeface="Fira Sans"/>
                <a:sym typeface="Fira Sans"/>
              </a:rPr>
              <a:t>(shared or segregated) with greenery that creates shade and regulates microclimates.</a:t>
            </a:r>
            <a:endParaRPr>
              <a:latin typeface="Fira Sans"/>
              <a:ea typeface="Fira Sans"/>
              <a:cs typeface="Fira Sans"/>
              <a:sym typeface="Fira Sans"/>
            </a:endParaRPr>
          </a:p>
          <a:p>
            <a:pPr marL="0" marR="0" lvl="0" indent="0" algn="l" rtl="0">
              <a:lnSpc>
                <a:spcPct val="120000"/>
              </a:lnSpc>
              <a:spcBef>
                <a:spcPts val="0"/>
              </a:spcBef>
              <a:spcAft>
                <a:spcPts val="0"/>
              </a:spcAft>
              <a:buNone/>
            </a:pPr>
            <a:endParaRPr/>
          </a:p>
          <a:p>
            <a:pPr marL="171450" marR="0" lvl="0" indent="-101600" algn="l" rtl="0">
              <a:lnSpc>
                <a:spcPct val="120000"/>
              </a:lnSpc>
              <a:spcBef>
                <a:spcPts val="0"/>
              </a:spcBef>
              <a:spcAft>
                <a:spcPts val="0"/>
              </a:spcAft>
              <a:buClr>
                <a:srgbClr val="000000"/>
              </a:buClr>
              <a:buSzPts val="1100"/>
              <a:buFont typeface="Arial"/>
              <a:buNone/>
            </a:pPr>
            <a:endParaRPr sz="1400" b="0" i="0" u="none" strike="noStrike" cap="none">
              <a:solidFill>
                <a:srgbClr val="000000"/>
              </a:solidFill>
              <a:latin typeface="Fira Sans"/>
              <a:ea typeface="Fira Sans"/>
              <a:cs typeface="Fira Sans"/>
              <a:sym typeface="Fira Sans"/>
            </a:endParaRPr>
          </a:p>
          <a:p>
            <a:pPr marL="171450" marR="0" lvl="0" indent="-101600" algn="l" rtl="0">
              <a:lnSpc>
                <a:spcPct val="120000"/>
              </a:lnSpc>
              <a:spcBef>
                <a:spcPts val="0"/>
              </a:spcBef>
              <a:spcAft>
                <a:spcPts val="0"/>
              </a:spcAft>
              <a:buClr>
                <a:srgbClr val="000000"/>
              </a:buClr>
              <a:buSzPts val="1100"/>
              <a:buFont typeface="Arial"/>
              <a:buNone/>
            </a:pPr>
            <a:endParaRPr sz="1400" b="0" i="0" u="none" strike="noStrike" cap="none">
              <a:solidFill>
                <a:srgbClr val="000000"/>
              </a:solidFill>
              <a:latin typeface="Fira Sans"/>
              <a:ea typeface="Fira Sans"/>
              <a:cs typeface="Fira Sans"/>
              <a:sym typeface="Fira Sans"/>
            </a:endParaRPr>
          </a:p>
        </p:txBody>
      </p:sp>
      <p:sp>
        <p:nvSpPr>
          <p:cNvPr id="284" name="Google Shape;284;p23"/>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285" name="Google Shape;285;p23"/>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286" name="Google Shape;286;p23"/>
          <p:cNvSpPr txBox="1"/>
          <p:nvPr/>
        </p:nvSpPr>
        <p:spPr>
          <a:xfrm>
            <a:off x="987957" y="2487075"/>
            <a:ext cx="2913932"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00A3EA"/>
                </a:solidFill>
                <a:latin typeface="Fira Sans"/>
                <a:ea typeface="Fira Sans"/>
                <a:cs typeface="Fira Sans"/>
                <a:sym typeface="Fira Sans"/>
              </a:rPr>
              <a:t>Cycling infrastructure network</a:t>
            </a:r>
            <a:endParaRPr/>
          </a:p>
        </p:txBody>
      </p:sp>
      <p:sp>
        <p:nvSpPr>
          <p:cNvPr id="287" name="Google Shape;287;p23"/>
          <p:cNvSpPr txBox="1"/>
          <p:nvPr/>
        </p:nvSpPr>
        <p:spPr>
          <a:xfrm>
            <a:off x="787550" y="4438584"/>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00A3EA"/>
                </a:solidFill>
                <a:latin typeface="Fira Sans"/>
                <a:ea typeface="Fira Sans"/>
                <a:cs typeface="Fira Sans"/>
                <a:sym typeface="Fira Sans"/>
              </a:rPr>
              <a:t>12</a:t>
            </a:r>
            <a:endParaRPr/>
          </a:p>
        </p:txBody>
      </p:sp>
      <p:sp>
        <p:nvSpPr>
          <p:cNvPr id="288" name="Google Shape;288;p23"/>
          <p:cNvSpPr/>
          <p:nvPr/>
        </p:nvSpPr>
        <p:spPr>
          <a:xfrm>
            <a:off x="411426" y="2685025"/>
            <a:ext cx="368300" cy="368300"/>
          </a:xfrm>
          <a:prstGeom prst="ellipse">
            <a:avLst/>
          </a:prstGeom>
          <a:solidFill>
            <a:srgbClr val="00A3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p17"/>
          <p:cNvSpPr/>
          <p:nvPr/>
        </p:nvSpPr>
        <p:spPr>
          <a:xfrm>
            <a:off x="3906043" y="1892953"/>
            <a:ext cx="4572000" cy="3477875"/>
          </a:xfrm>
          <a:prstGeom prst="rect">
            <a:avLst/>
          </a:prstGeom>
          <a:noFill/>
          <a:ln>
            <a:noFill/>
          </a:ln>
        </p:spPr>
        <p:txBody>
          <a:bodyPr spcFirstLastPara="1" wrap="square" lIns="91425" tIns="45700" rIns="91425" bIns="45700" anchor="t" anchorCtr="0">
            <a:spAutoFit/>
          </a:bodyPr>
          <a:lstStyle/>
          <a:p>
            <a:pPr marL="171450" marR="0" lvl="0" indent="-228600" algn="l" rtl="0">
              <a:lnSpc>
                <a:spcPct val="100000"/>
              </a:lnSpc>
              <a:spcBef>
                <a:spcPts val="0"/>
              </a:spcBef>
              <a:spcAft>
                <a:spcPts val="0"/>
              </a:spcAft>
              <a:buClr>
                <a:srgbClr val="F99B1C"/>
              </a:buClr>
              <a:buSzPts val="2000"/>
              <a:buFont typeface="Arial"/>
              <a:buChar char="•"/>
            </a:pPr>
            <a:r>
              <a:rPr lang="es-MX" sz="1600" b="1">
                <a:solidFill>
                  <a:srgbClr val="F99B1C"/>
                </a:solidFill>
                <a:latin typeface="Fira Sans"/>
                <a:ea typeface="Fira Sans"/>
                <a:cs typeface="Fira Sans"/>
                <a:sym typeface="Fira Sans"/>
              </a:rPr>
              <a:t>Transit: </a:t>
            </a:r>
            <a:endParaRPr sz="1600" b="1">
              <a:solidFill>
                <a:srgbClr val="F99B1C"/>
              </a:solidFill>
              <a:latin typeface="Fira Sans"/>
              <a:ea typeface="Fira Sans"/>
              <a:cs typeface="Fira Sans"/>
              <a:sym typeface="Fira Sans"/>
            </a:endParaRPr>
          </a:p>
          <a:p>
            <a:pPr marL="914400" lvl="1" indent="-317500" algn="l" rtl="0">
              <a:spcBef>
                <a:spcPts val="0"/>
              </a:spcBef>
              <a:spcAft>
                <a:spcPts val="0"/>
              </a:spcAft>
              <a:buClr>
                <a:srgbClr val="333333"/>
              </a:buClr>
              <a:buSzPts val="1400"/>
              <a:buFont typeface="Fira Sans"/>
              <a:buChar char="○"/>
            </a:pPr>
            <a:r>
              <a:rPr lang="es-MX">
                <a:solidFill>
                  <a:srgbClr val="333333"/>
                </a:solidFill>
                <a:latin typeface="Fira Sans"/>
                <a:ea typeface="Fira Sans"/>
                <a:cs typeface="Fira Sans"/>
                <a:sym typeface="Fira Sans"/>
              </a:rPr>
              <a:t>The bicycle is recognized as a vehicle</a:t>
            </a:r>
            <a:endParaRPr>
              <a:solidFill>
                <a:srgbClr val="333333"/>
              </a:solidFill>
              <a:latin typeface="Fira Sans"/>
              <a:ea typeface="Fira Sans"/>
              <a:cs typeface="Fira Sans"/>
              <a:sym typeface="Fira Sans"/>
            </a:endParaRPr>
          </a:p>
          <a:p>
            <a:pPr marL="914400" lvl="1" indent="-317500" algn="l" rtl="0">
              <a:spcBef>
                <a:spcPts val="0"/>
              </a:spcBef>
              <a:spcAft>
                <a:spcPts val="0"/>
              </a:spcAft>
              <a:buClr>
                <a:srgbClr val="333333"/>
              </a:buClr>
              <a:buSzPts val="1400"/>
              <a:buFont typeface="Fira Sans"/>
              <a:buChar char="○"/>
            </a:pPr>
            <a:r>
              <a:rPr lang="es-MX">
                <a:solidFill>
                  <a:srgbClr val="333333"/>
                </a:solidFill>
                <a:latin typeface="Fira Sans"/>
                <a:ea typeface="Fira Sans"/>
                <a:cs typeface="Fira Sans"/>
                <a:sym typeface="Fira Sans"/>
              </a:rPr>
              <a:t>It is not mandatory for cyclists to use cycling infrastructure when it exists</a:t>
            </a:r>
            <a:endParaRPr>
              <a:solidFill>
                <a:srgbClr val="333333"/>
              </a:solidFill>
              <a:latin typeface="Fira Sans"/>
              <a:ea typeface="Fira Sans"/>
              <a:cs typeface="Fira Sans"/>
              <a:sym typeface="Fira Sans"/>
            </a:endParaRPr>
          </a:p>
          <a:p>
            <a:pPr marL="457200" marR="0" lvl="0" indent="0" algn="l" rtl="0">
              <a:lnSpc>
                <a:spcPct val="100000"/>
              </a:lnSpc>
              <a:spcBef>
                <a:spcPts val="0"/>
              </a:spcBef>
              <a:spcAft>
                <a:spcPts val="0"/>
              </a:spcAft>
              <a:buNone/>
            </a:pPr>
            <a:endParaRPr sz="1600" b="1">
              <a:solidFill>
                <a:srgbClr val="F99B1C"/>
              </a:solidFill>
              <a:latin typeface="Fira Sans"/>
              <a:ea typeface="Fira Sans"/>
              <a:cs typeface="Fira Sans"/>
              <a:sym typeface="Fira Sans"/>
            </a:endParaRPr>
          </a:p>
          <a:p>
            <a:pPr marL="171450" marR="0" lvl="0" indent="-228600" algn="l" rtl="0">
              <a:lnSpc>
                <a:spcPct val="100000"/>
              </a:lnSpc>
              <a:spcBef>
                <a:spcPts val="0"/>
              </a:spcBef>
              <a:spcAft>
                <a:spcPts val="0"/>
              </a:spcAft>
              <a:buClr>
                <a:srgbClr val="F99B1C"/>
              </a:buClr>
              <a:buSzPts val="2000"/>
              <a:buFont typeface="Arial"/>
              <a:buChar char="•"/>
            </a:pPr>
            <a:r>
              <a:rPr lang="es-MX" sz="1600" b="1">
                <a:solidFill>
                  <a:srgbClr val="F99B1C"/>
                </a:solidFill>
                <a:latin typeface="Fira Sans"/>
                <a:ea typeface="Fira Sans"/>
                <a:cs typeface="Fira Sans"/>
                <a:sym typeface="Fira Sans"/>
              </a:rPr>
              <a:t>Safety:</a:t>
            </a:r>
            <a:endParaRPr sz="1600" b="1">
              <a:solidFill>
                <a:srgbClr val="F99B1C"/>
              </a:solidFill>
              <a:latin typeface="Fira Sans"/>
              <a:ea typeface="Fira Sans"/>
              <a:cs typeface="Fira Sans"/>
              <a:sym typeface="Fira Sans"/>
            </a:endParaRPr>
          </a:p>
          <a:p>
            <a:pPr marL="914400" marR="0" lvl="1" indent="-317500" algn="l" rtl="0">
              <a:lnSpc>
                <a:spcPct val="100000"/>
              </a:lnSpc>
              <a:spcBef>
                <a:spcPts val="0"/>
              </a:spcBef>
              <a:spcAft>
                <a:spcPts val="0"/>
              </a:spcAft>
              <a:buClr>
                <a:srgbClr val="333333"/>
              </a:buClr>
              <a:buSzPts val="1400"/>
              <a:buFont typeface="Arial"/>
              <a:buChar char="○"/>
            </a:pPr>
            <a:r>
              <a:rPr lang="es-MX">
                <a:solidFill>
                  <a:srgbClr val="333333"/>
                </a:solidFill>
                <a:latin typeface="Fira Sans"/>
                <a:ea typeface="Fira Sans"/>
                <a:cs typeface="Fira Sans"/>
                <a:sym typeface="Fira Sans"/>
              </a:rPr>
              <a:t>The speed limit in main roads is 50 km/hr</a:t>
            </a:r>
            <a:endParaRPr>
              <a:solidFill>
                <a:srgbClr val="333333"/>
              </a:solidFill>
              <a:latin typeface="Fira Sans"/>
              <a:ea typeface="Fira Sans"/>
              <a:cs typeface="Fira Sans"/>
              <a:sym typeface="Fira Sans"/>
            </a:endParaRPr>
          </a:p>
          <a:p>
            <a:pPr marL="914400" marR="0" lvl="1" indent="-317500" algn="l" rtl="0">
              <a:lnSpc>
                <a:spcPct val="100000"/>
              </a:lnSpc>
              <a:spcBef>
                <a:spcPts val="0"/>
              </a:spcBef>
              <a:spcAft>
                <a:spcPts val="0"/>
              </a:spcAft>
              <a:buClr>
                <a:srgbClr val="333333"/>
              </a:buClr>
              <a:buSzPts val="1400"/>
              <a:buFont typeface="Fira Sans"/>
              <a:buChar char="○"/>
            </a:pPr>
            <a:r>
              <a:rPr lang="es-MX">
                <a:solidFill>
                  <a:srgbClr val="333333"/>
                </a:solidFill>
                <a:latin typeface="Fira Sans"/>
                <a:ea typeface="Fira Sans"/>
                <a:cs typeface="Fira Sans"/>
                <a:sym typeface="Fira Sans"/>
              </a:rPr>
              <a:t>Helmet use is not mandatory</a:t>
            </a:r>
            <a:endParaRPr>
              <a:solidFill>
                <a:srgbClr val="333333"/>
              </a:solidFill>
              <a:latin typeface="Fira Sans"/>
              <a:ea typeface="Fira Sans"/>
              <a:cs typeface="Fira Sans"/>
              <a:sym typeface="Fira Sans"/>
            </a:endParaRPr>
          </a:p>
          <a:p>
            <a:pPr marL="457200" marR="0" lvl="0" indent="0" algn="l" rtl="0">
              <a:lnSpc>
                <a:spcPct val="100000"/>
              </a:lnSpc>
              <a:spcBef>
                <a:spcPts val="0"/>
              </a:spcBef>
              <a:spcAft>
                <a:spcPts val="0"/>
              </a:spcAft>
              <a:buNone/>
            </a:pPr>
            <a:endParaRPr sz="1600" b="1">
              <a:solidFill>
                <a:srgbClr val="F99B1C"/>
              </a:solidFill>
              <a:latin typeface="Fira Sans"/>
              <a:ea typeface="Fira Sans"/>
              <a:cs typeface="Fira Sans"/>
              <a:sym typeface="Fira Sans"/>
            </a:endParaRPr>
          </a:p>
          <a:p>
            <a:pPr marL="171450" marR="0" lvl="0" indent="-228600" algn="l" rtl="0">
              <a:lnSpc>
                <a:spcPct val="100000"/>
              </a:lnSpc>
              <a:spcBef>
                <a:spcPts val="0"/>
              </a:spcBef>
              <a:spcAft>
                <a:spcPts val="0"/>
              </a:spcAft>
              <a:buClr>
                <a:srgbClr val="F99B1C"/>
              </a:buClr>
              <a:buSzPts val="2000"/>
              <a:buFont typeface="Fira Sans"/>
              <a:buChar char="•"/>
            </a:pPr>
            <a:r>
              <a:rPr lang="es-MX" sz="1600" b="1">
                <a:solidFill>
                  <a:srgbClr val="F99B1C"/>
                </a:solidFill>
                <a:latin typeface="Fira Sans"/>
                <a:ea typeface="Fira Sans"/>
                <a:cs typeface="Fira Sans"/>
                <a:sym typeface="Fira Sans"/>
              </a:rPr>
              <a:t>Design:</a:t>
            </a:r>
            <a:endParaRPr sz="1600" b="1">
              <a:solidFill>
                <a:srgbClr val="F99B1C"/>
              </a:solidFill>
              <a:latin typeface="Fira Sans"/>
              <a:ea typeface="Fira Sans"/>
              <a:cs typeface="Fira Sans"/>
              <a:sym typeface="Fira Sans"/>
            </a:endParaRPr>
          </a:p>
          <a:p>
            <a:pPr marL="914400" marR="0" lvl="1" indent="-317500" algn="l" rtl="0">
              <a:lnSpc>
                <a:spcPct val="100000"/>
              </a:lnSpc>
              <a:spcBef>
                <a:spcPts val="0"/>
              </a:spcBef>
              <a:spcAft>
                <a:spcPts val="0"/>
              </a:spcAft>
              <a:buClr>
                <a:srgbClr val="333333"/>
              </a:buClr>
              <a:buSzPts val="1400"/>
              <a:buChar char="○"/>
            </a:pPr>
            <a:r>
              <a:rPr lang="es-MX">
                <a:solidFill>
                  <a:srgbClr val="333333"/>
                </a:solidFill>
                <a:latin typeface="Fira Sans"/>
                <a:ea typeface="Fira Sans"/>
                <a:cs typeface="Fira Sans"/>
                <a:sym typeface="Fira Sans"/>
              </a:rPr>
              <a:t>The construction of cycling parking facilities is included in regulation (construction norms for instance)</a:t>
            </a:r>
            <a:endParaRPr>
              <a:solidFill>
                <a:srgbClr val="333333"/>
              </a:solidFill>
              <a:latin typeface="Fira Sans"/>
              <a:ea typeface="Fira Sans"/>
              <a:cs typeface="Fira Sans"/>
              <a:sym typeface="Fira Sans"/>
            </a:endParaRPr>
          </a:p>
          <a:p>
            <a:pPr marL="69850" marR="0" lvl="0" indent="0" algn="l" rtl="0">
              <a:lnSpc>
                <a:spcPct val="100000"/>
              </a:lnSpc>
              <a:spcBef>
                <a:spcPts val="0"/>
              </a:spcBef>
              <a:spcAft>
                <a:spcPts val="0"/>
              </a:spcAft>
              <a:buClr>
                <a:srgbClr val="333333"/>
              </a:buClr>
              <a:buSzPts val="1100"/>
              <a:buFont typeface="Arial"/>
              <a:buNone/>
            </a:pPr>
            <a:endParaRPr sz="1400" b="0" i="0" u="none" strike="noStrike" cap="none">
              <a:solidFill>
                <a:srgbClr val="333333"/>
              </a:solidFill>
              <a:latin typeface="Fira Sans"/>
              <a:ea typeface="Fira Sans"/>
              <a:cs typeface="Fira Sans"/>
              <a:sym typeface="Fira Sans"/>
            </a:endParaRPr>
          </a:p>
        </p:txBody>
      </p:sp>
      <p:sp>
        <p:nvSpPr>
          <p:cNvPr id="295" name="Google Shape;295;p17"/>
          <p:cNvSpPr txBox="1"/>
          <p:nvPr/>
        </p:nvSpPr>
        <p:spPr>
          <a:xfrm>
            <a:off x="987957" y="2487075"/>
            <a:ext cx="2698826"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F99B1C"/>
                </a:solidFill>
                <a:latin typeface="Fira Sans"/>
                <a:ea typeface="Fira Sans"/>
                <a:cs typeface="Fira Sans"/>
                <a:sym typeface="Fira Sans"/>
              </a:rPr>
              <a:t>Regulation</a:t>
            </a:r>
            <a:endParaRPr/>
          </a:p>
        </p:txBody>
      </p:sp>
      <p:sp>
        <p:nvSpPr>
          <p:cNvPr id="296" name="Google Shape;296;p17"/>
          <p:cNvSpPr txBox="1"/>
          <p:nvPr/>
        </p:nvSpPr>
        <p:spPr>
          <a:xfrm>
            <a:off x="809264" y="3955256"/>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F99B1C"/>
                </a:solidFill>
                <a:latin typeface="Fira Sans"/>
                <a:ea typeface="Fira Sans"/>
                <a:cs typeface="Fira Sans"/>
                <a:sym typeface="Fira Sans"/>
              </a:rPr>
              <a:t>16</a:t>
            </a:r>
            <a:endParaRPr/>
          </a:p>
        </p:txBody>
      </p:sp>
      <p:sp>
        <p:nvSpPr>
          <p:cNvPr id="297" name="Google Shape;297;p17"/>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298" name="Google Shape;298;p17"/>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299" name="Google Shape;299;p17"/>
          <p:cNvSpPr/>
          <p:nvPr/>
        </p:nvSpPr>
        <p:spPr>
          <a:xfrm>
            <a:off x="440964" y="2685025"/>
            <a:ext cx="368300" cy="368300"/>
          </a:xfrm>
          <a:prstGeom prst="ellipse">
            <a:avLst/>
          </a:prstGeom>
          <a:solidFill>
            <a:srgbClr val="FF99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5"/>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25"/>
          <p:cNvSpPr/>
          <p:nvPr/>
        </p:nvSpPr>
        <p:spPr>
          <a:xfrm>
            <a:off x="3901900" y="1427500"/>
            <a:ext cx="4572000" cy="50646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333333"/>
              </a:buClr>
              <a:buSzPts val="1200"/>
              <a:buFont typeface="Arial"/>
              <a:buChar char="•"/>
            </a:pPr>
            <a:r>
              <a:rPr lang="es-MX" sz="1600" b="1">
                <a:solidFill>
                  <a:srgbClr val="D09A00"/>
                </a:solidFill>
                <a:latin typeface="Fira Sans"/>
                <a:ea typeface="Fira Sans"/>
                <a:cs typeface="Fira Sans"/>
                <a:sym typeface="Fira Sans"/>
              </a:rPr>
              <a:t>Reduction in road traffic serious injuries and fatalities </a:t>
            </a:r>
            <a:r>
              <a:rPr lang="es-MX" sz="1400" b="0" i="0" u="none" strike="noStrike" cap="none">
                <a:solidFill>
                  <a:srgbClr val="333333"/>
                </a:solidFill>
                <a:latin typeface="Fira Sans"/>
                <a:ea typeface="Fira Sans"/>
                <a:cs typeface="Fira Sans"/>
                <a:sym typeface="Fira Sans"/>
              </a:rPr>
              <a:t>in which cyclist are involved</a:t>
            </a:r>
            <a:r>
              <a:rPr lang="es-MX">
                <a:solidFill>
                  <a:srgbClr val="333333"/>
                </a:solidFill>
                <a:latin typeface="Fira Sans"/>
                <a:ea typeface="Fira Sans"/>
                <a:cs typeface="Fira Sans"/>
                <a:sym typeface="Fira Sans"/>
              </a:rPr>
              <a:t>: Cyclists fatalities rate for each 100,000 inhabitants.</a:t>
            </a:r>
            <a:r>
              <a:rPr lang="es-MX" sz="1400" b="0" i="0" u="none" strike="noStrike" cap="none">
                <a:solidFill>
                  <a:srgbClr val="333333"/>
                </a:solidFill>
                <a:latin typeface="Fira Sans"/>
                <a:ea typeface="Fira Sans"/>
                <a:cs typeface="Fira Sans"/>
                <a:sym typeface="Fira Sans"/>
              </a:rPr>
              <a:t/>
            </a:r>
            <a:br>
              <a:rPr lang="es-MX" sz="1400" b="0" i="0" u="none" strike="noStrike" cap="none">
                <a:solidFill>
                  <a:srgbClr val="333333"/>
                </a:solidFill>
                <a:latin typeface="Fira Sans"/>
                <a:ea typeface="Fira Sans"/>
                <a:cs typeface="Fira Sans"/>
                <a:sym typeface="Fira Sans"/>
              </a:rPr>
            </a:br>
            <a:endParaRPr sz="1400" b="0"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a:solidFill>
                  <a:srgbClr val="333333"/>
                </a:solidFill>
                <a:latin typeface="Fira Sans"/>
                <a:ea typeface="Fira Sans"/>
                <a:cs typeface="Fira Sans"/>
                <a:sym typeface="Fira Sans"/>
              </a:rPr>
              <a:t>Operative existences of an </a:t>
            </a:r>
            <a:r>
              <a:rPr lang="es-MX" sz="1600" b="1">
                <a:solidFill>
                  <a:srgbClr val="D09A00"/>
                </a:solidFill>
                <a:latin typeface="Fira Sans"/>
                <a:ea typeface="Fira Sans"/>
                <a:cs typeface="Fira Sans"/>
                <a:sym typeface="Fira Sans"/>
              </a:rPr>
              <a:t>intersectoral working group</a:t>
            </a:r>
            <a:r>
              <a:rPr lang="es-MX">
                <a:solidFill>
                  <a:srgbClr val="333333"/>
                </a:solidFill>
                <a:latin typeface="Fira Sans"/>
                <a:ea typeface="Fira Sans"/>
                <a:cs typeface="Fira Sans"/>
                <a:sym typeface="Fira Sans"/>
              </a:rPr>
              <a:t>: board to prevent road traffic fatalities or a road traffic serious injuries observatory (local or regional).</a:t>
            </a:r>
            <a:r>
              <a:rPr lang="es-MX" sz="1400" b="0" i="0" u="none" strike="noStrike" cap="none">
                <a:solidFill>
                  <a:srgbClr val="333333"/>
                </a:solidFill>
                <a:latin typeface="Fira Sans"/>
                <a:ea typeface="Fira Sans"/>
                <a:cs typeface="Fira Sans"/>
                <a:sym typeface="Fira Sans"/>
              </a:rPr>
              <a:t/>
            </a:r>
            <a:br>
              <a:rPr lang="es-MX" sz="1400" b="0" i="0" u="none" strike="noStrike" cap="none">
                <a:solidFill>
                  <a:srgbClr val="333333"/>
                </a:solidFill>
                <a:latin typeface="Fira Sans"/>
                <a:ea typeface="Fira Sans"/>
                <a:cs typeface="Fira Sans"/>
                <a:sym typeface="Fira Sans"/>
              </a:rPr>
            </a:br>
            <a:endParaRPr sz="1400" b="0" i="0" u="none" strike="noStrike" cap="none">
              <a:solidFill>
                <a:srgbClr val="333333"/>
              </a:solidFill>
              <a:latin typeface="Arial"/>
              <a:ea typeface="Arial"/>
              <a:cs typeface="Arial"/>
              <a:sym typeface="Arial"/>
            </a:endParaRPr>
          </a:p>
          <a:p>
            <a:pPr marL="171450" marR="0" lvl="0" indent="-171450" algn="l" rtl="0">
              <a:lnSpc>
                <a:spcPct val="100000"/>
              </a:lnSpc>
              <a:spcBef>
                <a:spcPts val="0"/>
              </a:spcBef>
              <a:spcAft>
                <a:spcPts val="0"/>
              </a:spcAft>
              <a:buClr>
                <a:srgbClr val="333333"/>
              </a:buClr>
              <a:buSzPts val="1200"/>
              <a:buFont typeface="Arial"/>
              <a:buChar char="•"/>
            </a:pPr>
            <a:r>
              <a:rPr lang="es-MX" sz="1600" b="1">
                <a:solidFill>
                  <a:srgbClr val="D09A00"/>
                </a:solidFill>
                <a:latin typeface="Fira Sans"/>
                <a:ea typeface="Fira Sans"/>
                <a:cs typeface="Fira Sans"/>
                <a:sym typeface="Fira Sans"/>
              </a:rPr>
              <a:t>Safe road design </a:t>
            </a:r>
            <a:r>
              <a:rPr lang="es-MX">
                <a:solidFill>
                  <a:srgbClr val="333333"/>
                </a:solidFill>
                <a:latin typeface="Fira Sans"/>
                <a:ea typeface="Fira Sans"/>
                <a:cs typeface="Fira Sans"/>
                <a:sym typeface="Fira Sans"/>
              </a:rPr>
              <a:t>based in fatalities data or in priority zones of action. </a:t>
            </a:r>
            <a:r>
              <a:rPr lang="es-MX" sz="1400" b="0" i="0" u="none" strike="noStrike" cap="none">
                <a:solidFill>
                  <a:srgbClr val="333333"/>
                </a:solidFill>
                <a:latin typeface="Fira Sans"/>
                <a:ea typeface="Fira Sans"/>
                <a:cs typeface="Fira Sans"/>
                <a:sym typeface="Fira Sans"/>
              </a:rPr>
              <a:t/>
            </a:r>
            <a:br>
              <a:rPr lang="es-MX" sz="1400" b="0" i="0" u="none" strike="noStrike" cap="none">
                <a:solidFill>
                  <a:srgbClr val="333333"/>
                </a:solidFill>
                <a:latin typeface="Fira Sans"/>
                <a:ea typeface="Fira Sans"/>
                <a:cs typeface="Fira Sans"/>
                <a:sym typeface="Fira Sans"/>
              </a:rPr>
            </a:br>
            <a:endParaRPr sz="1400" b="0"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a:solidFill>
                  <a:srgbClr val="333333"/>
                </a:solidFill>
                <a:latin typeface="Fira Sans"/>
                <a:ea typeface="Fira Sans"/>
                <a:cs typeface="Fira Sans"/>
                <a:sym typeface="Fira Sans"/>
              </a:rPr>
              <a:t>Identification of </a:t>
            </a:r>
            <a:r>
              <a:rPr lang="es-MX" sz="1600" b="1">
                <a:solidFill>
                  <a:srgbClr val="D09A00"/>
                </a:solidFill>
                <a:latin typeface="Fira Sans"/>
                <a:ea typeface="Fira Sans"/>
                <a:cs typeface="Fira Sans"/>
                <a:sym typeface="Fira Sans"/>
              </a:rPr>
              <a:t>high incidence or risk points </a:t>
            </a:r>
            <a:r>
              <a:rPr lang="es-MX">
                <a:solidFill>
                  <a:srgbClr val="333333"/>
                </a:solidFill>
                <a:latin typeface="Fira Sans"/>
                <a:ea typeface="Fira Sans"/>
                <a:cs typeface="Fira Sans"/>
                <a:sym typeface="Fira Sans"/>
              </a:rPr>
              <a:t>and related projects.</a:t>
            </a:r>
            <a:r>
              <a:rPr lang="es-MX" sz="1400" b="0" i="0" u="none" strike="noStrike" cap="none">
                <a:solidFill>
                  <a:srgbClr val="333333"/>
                </a:solidFill>
                <a:latin typeface="Fira Sans"/>
                <a:ea typeface="Fira Sans"/>
                <a:cs typeface="Fira Sans"/>
                <a:sym typeface="Fira Sans"/>
              </a:rPr>
              <a:t/>
            </a:r>
            <a:br>
              <a:rPr lang="es-MX" sz="1400" b="0" i="0" u="none" strike="noStrike" cap="none">
                <a:solidFill>
                  <a:srgbClr val="333333"/>
                </a:solidFill>
                <a:latin typeface="Fira Sans"/>
                <a:ea typeface="Fira Sans"/>
                <a:cs typeface="Fira Sans"/>
                <a:sym typeface="Fira Sans"/>
              </a:rPr>
            </a:br>
            <a:endParaRPr sz="1400" b="0"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a:solidFill>
                  <a:srgbClr val="333333"/>
                </a:solidFill>
                <a:latin typeface="Fira Sans"/>
                <a:ea typeface="Fira Sans"/>
                <a:cs typeface="Fira Sans"/>
                <a:sym typeface="Fira Sans"/>
              </a:rPr>
              <a:t>Application of </a:t>
            </a:r>
            <a:r>
              <a:rPr lang="es-MX" sz="1600" b="1">
                <a:solidFill>
                  <a:srgbClr val="D09A00"/>
                </a:solidFill>
                <a:latin typeface="Fira Sans"/>
                <a:ea typeface="Fira Sans"/>
                <a:cs typeface="Fira Sans"/>
                <a:sym typeface="Fira Sans"/>
              </a:rPr>
              <a:t>road safety inspections or audits </a:t>
            </a:r>
            <a:r>
              <a:rPr lang="es-MX">
                <a:solidFill>
                  <a:srgbClr val="333333"/>
                </a:solidFill>
                <a:latin typeface="Fira Sans"/>
                <a:ea typeface="Fira Sans"/>
                <a:cs typeface="Fira Sans"/>
                <a:sym typeface="Fira Sans"/>
              </a:rPr>
              <a:t>and related projects.</a:t>
            </a:r>
            <a:r>
              <a:rPr lang="es-MX" sz="1400" b="0" i="0" u="none" strike="noStrike" cap="none">
                <a:solidFill>
                  <a:srgbClr val="333333"/>
                </a:solidFill>
                <a:latin typeface="Fira Sans"/>
                <a:ea typeface="Fira Sans"/>
                <a:cs typeface="Fira Sans"/>
                <a:sym typeface="Fira Sans"/>
              </a:rPr>
              <a:t/>
            </a:r>
            <a:br>
              <a:rPr lang="es-MX" sz="1400" b="0" i="0" u="none" strike="noStrike" cap="none">
                <a:solidFill>
                  <a:srgbClr val="333333"/>
                </a:solidFill>
                <a:latin typeface="Fira Sans"/>
                <a:ea typeface="Fira Sans"/>
                <a:cs typeface="Fira Sans"/>
                <a:sym typeface="Fira Sans"/>
              </a:rPr>
            </a:br>
            <a:endParaRPr sz="1400" b="0" i="0" u="none" strike="noStrike" cap="none">
              <a:solidFill>
                <a:srgbClr val="333333"/>
              </a:solidFill>
              <a:latin typeface="Fira Sans"/>
              <a:ea typeface="Fira Sans"/>
              <a:cs typeface="Fira Sans"/>
              <a:sym typeface="Fira Sans"/>
            </a:endParaRPr>
          </a:p>
          <a:p>
            <a:pPr marL="171450" marR="0" lvl="0" indent="-171450" algn="l" rtl="0">
              <a:lnSpc>
                <a:spcPct val="100000"/>
              </a:lnSpc>
              <a:spcBef>
                <a:spcPts val="0"/>
              </a:spcBef>
              <a:spcAft>
                <a:spcPts val="0"/>
              </a:spcAft>
              <a:buClr>
                <a:srgbClr val="333333"/>
              </a:buClr>
              <a:buSzPts val="1200"/>
              <a:buFont typeface="Arial"/>
              <a:buChar char="•"/>
            </a:pPr>
            <a:r>
              <a:rPr lang="es-MX" sz="1600" b="1">
                <a:solidFill>
                  <a:srgbClr val="D09A00"/>
                </a:solidFill>
                <a:latin typeface="Fira Sans"/>
                <a:ea typeface="Fira Sans"/>
                <a:cs typeface="Fira Sans"/>
                <a:sym typeface="Fira Sans"/>
              </a:rPr>
              <a:t>Road safety campaigns </a:t>
            </a:r>
            <a:r>
              <a:rPr lang="es-MX">
                <a:solidFill>
                  <a:srgbClr val="404040"/>
                </a:solidFill>
                <a:latin typeface="Fira Sans"/>
                <a:ea typeface="Fira Sans"/>
                <a:cs typeface="Fira Sans"/>
                <a:sym typeface="Fira Sans"/>
              </a:rPr>
              <a:t>focusing in the protection of </a:t>
            </a:r>
            <a:r>
              <a:rPr lang="es-MX" sz="1600" b="1">
                <a:solidFill>
                  <a:srgbClr val="D09A00"/>
                </a:solidFill>
                <a:latin typeface="Fira Sans"/>
                <a:ea typeface="Fira Sans"/>
                <a:cs typeface="Fira Sans"/>
                <a:sym typeface="Fira Sans"/>
              </a:rPr>
              <a:t>pedestrian and cyclists. </a:t>
            </a:r>
            <a:endParaRPr sz="1400" b="0" i="0" u="none" strike="noStrike" cap="none">
              <a:solidFill>
                <a:srgbClr val="D09A00"/>
              </a:solidFill>
              <a:latin typeface="Arial"/>
              <a:ea typeface="Arial"/>
              <a:cs typeface="Arial"/>
              <a:sym typeface="Arial"/>
            </a:endParaRPr>
          </a:p>
          <a:p>
            <a:pPr marL="171450" marR="0" lvl="0" indent="-95250" algn="l" rtl="0">
              <a:lnSpc>
                <a:spcPct val="100000"/>
              </a:lnSpc>
              <a:spcBef>
                <a:spcPts val="0"/>
              </a:spcBef>
              <a:spcAft>
                <a:spcPts val="0"/>
              </a:spcAft>
              <a:buClr>
                <a:srgbClr val="333333"/>
              </a:buClr>
              <a:buSzPts val="1200"/>
              <a:buFont typeface="Arial"/>
              <a:buNone/>
            </a:pPr>
            <a:endParaRPr sz="1400" b="0" i="0" u="none" strike="noStrike" cap="none">
              <a:solidFill>
                <a:srgbClr val="333333"/>
              </a:solidFill>
              <a:latin typeface="Arial"/>
              <a:ea typeface="Arial"/>
              <a:cs typeface="Arial"/>
              <a:sym typeface="Arial"/>
            </a:endParaRPr>
          </a:p>
          <a:p>
            <a:pPr marL="171450" marR="0" lvl="0" indent="-95250" algn="l" rtl="0">
              <a:lnSpc>
                <a:spcPct val="100000"/>
              </a:lnSpc>
              <a:spcBef>
                <a:spcPts val="0"/>
              </a:spcBef>
              <a:spcAft>
                <a:spcPts val="0"/>
              </a:spcAft>
              <a:buClr>
                <a:srgbClr val="333333"/>
              </a:buClr>
              <a:buSzPts val="1200"/>
              <a:buFont typeface="Arial"/>
              <a:buNone/>
            </a:pPr>
            <a:endParaRPr sz="1400" b="0" i="0" u="none" strike="noStrike" cap="none">
              <a:solidFill>
                <a:srgbClr val="333333"/>
              </a:solidFill>
              <a:latin typeface="Arial"/>
              <a:ea typeface="Arial"/>
              <a:cs typeface="Arial"/>
              <a:sym typeface="Arial"/>
            </a:endParaRPr>
          </a:p>
          <a:p>
            <a:pPr marL="171450" marR="0" lvl="0" indent="-95250" algn="l" rtl="0">
              <a:lnSpc>
                <a:spcPct val="100000"/>
              </a:lnSpc>
              <a:spcBef>
                <a:spcPts val="0"/>
              </a:spcBef>
              <a:spcAft>
                <a:spcPts val="0"/>
              </a:spcAft>
              <a:buClr>
                <a:srgbClr val="333333"/>
              </a:buClr>
              <a:buSzPts val="1200"/>
              <a:buFont typeface="Arial"/>
              <a:buNone/>
            </a:pPr>
            <a:endParaRPr sz="1400" b="0" i="0" u="none" strike="noStrike" cap="none">
              <a:solidFill>
                <a:srgbClr val="333333"/>
              </a:solidFill>
              <a:latin typeface="Arial"/>
              <a:ea typeface="Arial"/>
              <a:cs typeface="Arial"/>
              <a:sym typeface="Arial"/>
            </a:endParaRPr>
          </a:p>
        </p:txBody>
      </p:sp>
      <p:sp>
        <p:nvSpPr>
          <p:cNvPr id="306" name="Google Shape;306;p25"/>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307" name="Google Shape;307;p25"/>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308" name="Google Shape;308;p25"/>
          <p:cNvSpPr txBox="1"/>
          <p:nvPr/>
        </p:nvSpPr>
        <p:spPr>
          <a:xfrm>
            <a:off x="987957" y="2487075"/>
            <a:ext cx="2913932"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D09A00"/>
                </a:solidFill>
                <a:latin typeface="Fira Sans"/>
                <a:ea typeface="Fira Sans"/>
                <a:cs typeface="Fira Sans"/>
                <a:sym typeface="Fira Sans"/>
              </a:rPr>
              <a:t>Road safety</a:t>
            </a:r>
            <a:endParaRPr>
              <a:solidFill>
                <a:srgbClr val="D09A00"/>
              </a:solidFill>
            </a:endParaRPr>
          </a:p>
        </p:txBody>
      </p:sp>
      <p:sp>
        <p:nvSpPr>
          <p:cNvPr id="309" name="Google Shape;309;p25"/>
          <p:cNvSpPr txBox="1"/>
          <p:nvPr/>
        </p:nvSpPr>
        <p:spPr>
          <a:xfrm>
            <a:off x="848459" y="3883889"/>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D09A00"/>
                </a:solidFill>
                <a:latin typeface="Fira Sans"/>
                <a:ea typeface="Fira Sans"/>
                <a:cs typeface="Fira Sans"/>
                <a:sym typeface="Fira Sans"/>
              </a:rPr>
              <a:t>9</a:t>
            </a:r>
            <a:endParaRPr>
              <a:solidFill>
                <a:srgbClr val="D09A00"/>
              </a:solidFill>
            </a:endParaRPr>
          </a:p>
        </p:txBody>
      </p:sp>
      <p:sp>
        <p:nvSpPr>
          <p:cNvPr id="310" name="Google Shape;310;p25"/>
          <p:cNvSpPr/>
          <p:nvPr/>
        </p:nvSpPr>
        <p:spPr>
          <a:xfrm>
            <a:off x="309829" y="2685025"/>
            <a:ext cx="368300" cy="368300"/>
          </a:xfrm>
          <a:prstGeom prst="ellipse">
            <a:avLst/>
          </a:prstGeom>
          <a:solidFill>
            <a:srgbClr val="D09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9"/>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29"/>
          <p:cNvSpPr/>
          <p:nvPr/>
        </p:nvSpPr>
        <p:spPr>
          <a:xfrm>
            <a:off x="4299284" y="2548797"/>
            <a:ext cx="4572000" cy="182188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20000"/>
              </a:lnSpc>
              <a:spcBef>
                <a:spcPts val="0"/>
              </a:spcBef>
              <a:spcAft>
                <a:spcPts val="0"/>
              </a:spcAft>
              <a:buClr>
                <a:srgbClr val="000000"/>
              </a:buClr>
              <a:buSzPts val="1800"/>
              <a:buFont typeface="Arial"/>
              <a:buChar char="•"/>
            </a:pPr>
            <a:r>
              <a:rPr lang="es-MX">
                <a:solidFill>
                  <a:srgbClr val="333333"/>
                </a:solidFill>
                <a:latin typeface="Fira Sans"/>
                <a:ea typeface="Fira Sans"/>
                <a:cs typeface="Fira Sans"/>
                <a:sym typeface="Fira Sans"/>
              </a:rPr>
              <a:t>Existence of </a:t>
            </a:r>
            <a:r>
              <a:rPr lang="es-MX" sz="1600" b="1">
                <a:solidFill>
                  <a:srgbClr val="394681"/>
                </a:solidFill>
                <a:latin typeface="Fira Sans"/>
                <a:ea typeface="Fira Sans"/>
                <a:cs typeface="Fira Sans"/>
                <a:sym typeface="Fira Sans"/>
              </a:rPr>
              <a:t>parking meters in the city.</a:t>
            </a:r>
            <a:endParaRPr/>
          </a:p>
          <a:p>
            <a:pPr marL="285750" marR="0" lvl="0" indent="-171450" algn="l" rtl="0">
              <a:lnSpc>
                <a:spcPct val="120000"/>
              </a:lnSpc>
              <a:spcBef>
                <a:spcPts val="0"/>
              </a:spcBef>
              <a:spcAft>
                <a:spcPts val="0"/>
              </a:spcAft>
              <a:buClr>
                <a:srgbClr val="000000"/>
              </a:buClr>
              <a:buSzPts val="1800"/>
              <a:buFont typeface="Arial"/>
              <a:buNone/>
            </a:pPr>
            <a:endParaRPr sz="1400" b="0" i="0" u="none" strike="noStrike" cap="none">
              <a:solidFill>
                <a:srgbClr val="333333"/>
              </a:solidFill>
              <a:latin typeface="Fira Sans"/>
              <a:ea typeface="Fira Sans"/>
              <a:cs typeface="Fira Sans"/>
              <a:sym typeface="Fira Sans"/>
            </a:endParaRPr>
          </a:p>
          <a:p>
            <a:pPr marL="285750" marR="0" lvl="0" indent="-285750" algn="l" rtl="0">
              <a:lnSpc>
                <a:spcPct val="120000"/>
              </a:lnSpc>
              <a:spcBef>
                <a:spcPts val="0"/>
              </a:spcBef>
              <a:spcAft>
                <a:spcPts val="0"/>
              </a:spcAft>
              <a:buClr>
                <a:srgbClr val="000000"/>
              </a:buClr>
              <a:buSzPts val="1800"/>
              <a:buFont typeface="Arial"/>
              <a:buChar char="•"/>
            </a:pPr>
            <a:r>
              <a:rPr lang="es-MX" sz="1600" b="1">
                <a:solidFill>
                  <a:srgbClr val="38497A"/>
                </a:solidFill>
                <a:latin typeface="Fira Sans"/>
                <a:ea typeface="Fira Sans"/>
                <a:cs typeface="Fira Sans"/>
                <a:sym typeface="Fira Sans"/>
              </a:rPr>
              <a:t>Economic incentives for people to </a:t>
            </a:r>
            <a:endParaRPr sz="1600" b="1">
              <a:solidFill>
                <a:srgbClr val="38497A"/>
              </a:solidFill>
              <a:latin typeface="Fira Sans"/>
              <a:ea typeface="Fira Sans"/>
              <a:cs typeface="Fira Sans"/>
              <a:sym typeface="Fira Sans"/>
            </a:endParaRPr>
          </a:p>
          <a:p>
            <a:pPr marL="0" marR="0" lvl="0" indent="0" algn="l" rtl="0">
              <a:lnSpc>
                <a:spcPct val="120000"/>
              </a:lnSpc>
              <a:spcBef>
                <a:spcPts val="0"/>
              </a:spcBef>
              <a:spcAft>
                <a:spcPts val="0"/>
              </a:spcAft>
              <a:buNone/>
            </a:pPr>
            <a:r>
              <a:rPr lang="es-MX" sz="1600" b="1">
                <a:solidFill>
                  <a:srgbClr val="38497A"/>
                </a:solidFill>
                <a:latin typeface="Fira Sans"/>
                <a:ea typeface="Fira Sans"/>
                <a:cs typeface="Fira Sans"/>
                <a:sym typeface="Fira Sans"/>
              </a:rPr>
              <a:t>      bike to work.</a:t>
            </a:r>
            <a:r>
              <a:rPr lang="es-MX" sz="1400" b="0" i="0" u="none" strike="noStrike" cap="none">
                <a:solidFill>
                  <a:srgbClr val="333333"/>
                </a:solidFill>
                <a:latin typeface="Fira Sans"/>
                <a:ea typeface="Fira Sans"/>
                <a:cs typeface="Fira Sans"/>
                <a:sym typeface="Fira Sans"/>
              </a:rPr>
              <a:t> </a:t>
            </a:r>
            <a:endParaRPr sz="1400" b="0" i="0" u="none" strike="noStrike" cap="none">
              <a:solidFill>
                <a:srgbClr val="333333"/>
              </a:solidFill>
              <a:latin typeface="Fira Sans Light"/>
              <a:ea typeface="Fira Sans Light"/>
              <a:cs typeface="Fira Sans Light"/>
              <a:sym typeface="Fira Sans Light"/>
            </a:endParaRPr>
          </a:p>
        </p:txBody>
      </p:sp>
      <p:sp>
        <p:nvSpPr>
          <p:cNvPr id="317" name="Google Shape;317;p29"/>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Lines of action</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318" name="Google Shape;318;p29"/>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319" name="Google Shape;319;p29"/>
          <p:cNvSpPr txBox="1"/>
          <p:nvPr/>
        </p:nvSpPr>
        <p:spPr>
          <a:xfrm>
            <a:off x="987957" y="2487075"/>
            <a:ext cx="2913932"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i="0" u="none" strike="noStrike" cap="none">
                <a:solidFill>
                  <a:srgbClr val="38497A"/>
                </a:solidFill>
                <a:latin typeface="Fira Sans"/>
                <a:ea typeface="Fira Sans"/>
                <a:cs typeface="Fira Sans"/>
                <a:sym typeface="Fira Sans"/>
              </a:rPr>
              <a:t>O</a:t>
            </a:r>
            <a:r>
              <a:rPr lang="es-MX" sz="3000" b="1">
                <a:solidFill>
                  <a:srgbClr val="38497A"/>
                </a:solidFill>
                <a:latin typeface="Fira Sans"/>
                <a:ea typeface="Fira Sans"/>
                <a:cs typeface="Fira Sans"/>
                <a:sym typeface="Fira Sans"/>
              </a:rPr>
              <a:t>ther incentives</a:t>
            </a:r>
            <a:endParaRPr/>
          </a:p>
        </p:txBody>
      </p:sp>
      <p:sp>
        <p:nvSpPr>
          <p:cNvPr id="320" name="Google Shape;320;p29"/>
          <p:cNvSpPr txBox="1"/>
          <p:nvPr/>
        </p:nvSpPr>
        <p:spPr>
          <a:xfrm>
            <a:off x="848459" y="3883889"/>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38497A"/>
                </a:solidFill>
                <a:latin typeface="Fira Sans"/>
                <a:ea typeface="Fira Sans"/>
                <a:cs typeface="Fira Sans"/>
                <a:sym typeface="Fira Sans"/>
              </a:rPr>
              <a:t>2</a:t>
            </a:r>
            <a:endParaRPr/>
          </a:p>
        </p:txBody>
      </p:sp>
      <p:sp>
        <p:nvSpPr>
          <p:cNvPr id="321" name="Google Shape;321;p29"/>
          <p:cNvSpPr/>
          <p:nvPr/>
        </p:nvSpPr>
        <p:spPr>
          <a:xfrm>
            <a:off x="346941" y="2685025"/>
            <a:ext cx="368300" cy="368300"/>
          </a:xfrm>
          <a:prstGeom prst="ellipse">
            <a:avLst/>
          </a:prstGeom>
          <a:solidFill>
            <a:srgbClr val="3946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6e56d83749_0_20"/>
          <p:cNvSpPr/>
          <p:nvPr/>
        </p:nvSpPr>
        <p:spPr>
          <a:xfrm>
            <a:off x="3240099" y="4431550"/>
            <a:ext cx="5463300" cy="20313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0"/>
              </a:spcBef>
              <a:spcAft>
                <a:spcPts val="0"/>
              </a:spcAft>
              <a:buClr>
                <a:schemeClr val="dk1"/>
              </a:buClr>
              <a:buSzPts val="1800"/>
              <a:buFont typeface="Fira Sans"/>
              <a:buChar char="●"/>
            </a:pPr>
            <a:r>
              <a:rPr lang="es-MX" sz="1800">
                <a:solidFill>
                  <a:schemeClr val="dk1"/>
                </a:solidFill>
                <a:latin typeface="Fira Sans"/>
                <a:ea typeface="Fira Sans"/>
                <a:cs typeface="Fira Sans"/>
                <a:sym typeface="Fira Sans"/>
              </a:rPr>
              <a:t>A form is filled in either by government, civil society, or both (together or separate), in a given period of time.</a:t>
            </a:r>
            <a:endParaRPr sz="1800">
              <a:solidFill>
                <a:schemeClr val="dk1"/>
              </a:solidFill>
              <a:latin typeface="Fira Sans"/>
              <a:ea typeface="Fira Sans"/>
              <a:cs typeface="Fira Sans"/>
              <a:sym typeface="Fira Sans"/>
            </a:endParaRPr>
          </a:p>
          <a:p>
            <a:pPr marL="457200" lvl="0" indent="0" algn="l" rtl="0">
              <a:lnSpc>
                <a:spcPct val="120000"/>
              </a:lnSpc>
              <a:spcBef>
                <a:spcPts val="0"/>
              </a:spcBef>
              <a:spcAft>
                <a:spcPts val="0"/>
              </a:spcAft>
              <a:buNone/>
            </a:pPr>
            <a:endParaRPr sz="1800">
              <a:solidFill>
                <a:schemeClr val="dk1"/>
              </a:solidFill>
              <a:latin typeface="Fira Sans"/>
              <a:ea typeface="Fira Sans"/>
              <a:cs typeface="Fira Sans"/>
              <a:sym typeface="Fira Sans"/>
            </a:endParaRPr>
          </a:p>
          <a:p>
            <a:pPr marL="457200" lvl="0" indent="-342900" algn="l" rtl="0">
              <a:lnSpc>
                <a:spcPct val="120000"/>
              </a:lnSpc>
              <a:spcBef>
                <a:spcPts val="0"/>
              </a:spcBef>
              <a:spcAft>
                <a:spcPts val="0"/>
              </a:spcAft>
              <a:buClr>
                <a:schemeClr val="dk1"/>
              </a:buClr>
              <a:buSzPts val="1800"/>
              <a:buFont typeface="Fira Sans"/>
              <a:buChar char="●"/>
            </a:pPr>
            <a:r>
              <a:rPr lang="es-MX" sz="1800">
                <a:solidFill>
                  <a:schemeClr val="dk1"/>
                </a:solidFill>
                <a:latin typeface="Fira Sans"/>
                <a:ea typeface="Fira Sans"/>
                <a:cs typeface="Fira Sans"/>
                <a:sym typeface="Fira Sans"/>
              </a:rPr>
              <a:t>ITDP receives the information and fact-checks it, mainly through desk research. </a:t>
            </a:r>
            <a:endParaRPr sz="1800">
              <a:solidFill>
                <a:schemeClr val="dk1"/>
              </a:solidFill>
              <a:latin typeface="Fira Sans"/>
              <a:ea typeface="Fira Sans"/>
              <a:cs typeface="Fira Sans"/>
              <a:sym typeface="Fira Sans"/>
            </a:endParaRPr>
          </a:p>
          <a:p>
            <a:pPr marL="0" lvl="0" indent="0" algn="l" rtl="0">
              <a:lnSpc>
                <a:spcPct val="120000"/>
              </a:lnSpc>
              <a:spcBef>
                <a:spcPts val="0"/>
              </a:spcBef>
              <a:spcAft>
                <a:spcPts val="0"/>
              </a:spcAft>
              <a:buClr>
                <a:srgbClr val="000000"/>
              </a:buClr>
              <a:buSzPts val="1800"/>
              <a:buFont typeface="Arial"/>
              <a:buNone/>
            </a:pPr>
            <a:endParaRPr sz="1800">
              <a:solidFill>
                <a:schemeClr val="dk1"/>
              </a:solidFill>
              <a:latin typeface="Fira Sans"/>
              <a:ea typeface="Fira Sans"/>
              <a:cs typeface="Fira Sans"/>
              <a:sym typeface="Fira Sans"/>
            </a:endParaRPr>
          </a:p>
          <a:p>
            <a:pPr marL="0" lvl="0" indent="0" algn="l" rtl="0">
              <a:lnSpc>
                <a:spcPct val="120000"/>
              </a:lnSpc>
              <a:spcBef>
                <a:spcPts val="0"/>
              </a:spcBef>
              <a:spcAft>
                <a:spcPts val="0"/>
              </a:spcAft>
              <a:buClr>
                <a:srgbClr val="000000"/>
              </a:buClr>
              <a:buSzPts val="1800"/>
              <a:buFont typeface="Arial"/>
              <a:buNone/>
            </a:pPr>
            <a:endParaRPr sz="1800">
              <a:solidFill>
                <a:schemeClr val="dk1"/>
              </a:solidFill>
              <a:latin typeface="Fira Sans"/>
              <a:ea typeface="Fira Sans"/>
              <a:cs typeface="Fira Sans"/>
              <a:sym typeface="Fira Sans"/>
            </a:endParaRPr>
          </a:p>
          <a:p>
            <a:pPr marL="0" marR="0" lvl="0" indent="0" algn="l" rtl="0">
              <a:lnSpc>
                <a:spcPct val="120000"/>
              </a:lnSpc>
              <a:spcBef>
                <a:spcPts val="0"/>
              </a:spcBef>
              <a:spcAft>
                <a:spcPts val="0"/>
              </a:spcAft>
              <a:buClr>
                <a:srgbClr val="000000"/>
              </a:buClr>
              <a:buSzPts val="1800"/>
              <a:buFont typeface="Arial"/>
              <a:buNone/>
            </a:pPr>
            <a:endParaRPr sz="1800">
              <a:solidFill>
                <a:srgbClr val="FFFFFF"/>
              </a:solidFill>
              <a:latin typeface="Fira Sans"/>
              <a:ea typeface="Fira Sans"/>
              <a:cs typeface="Fira Sans"/>
              <a:sym typeface="Fira Sans"/>
            </a:endParaRPr>
          </a:p>
        </p:txBody>
      </p:sp>
      <p:sp>
        <p:nvSpPr>
          <p:cNvPr id="327" name="Google Shape;327;g6e56d83749_0_20"/>
          <p:cNvSpPr txBox="1"/>
          <p:nvPr/>
        </p:nvSpPr>
        <p:spPr>
          <a:xfrm>
            <a:off x="987946" y="2487075"/>
            <a:ext cx="2577900"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FFFFFF"/>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Application </a:t>
            </a:r>
            <a:endParaRPr sz="3000" b="1" i="0" u="none" strike="noStrike" cap="none">
              <a:solidFill>
                <a:srgbClr val="FFFFFF"/>
              </a:solidFill>
              <a:latin typeface="Fira Sans"/>
              <a:ea typeface="Fira Sans"/>
              <a:cs typeface="Fira Sans"/>
              <a:sym typeface="Fira Sans"/>
            </a:endParaRPr>
          </a:p>
        </p:txBody>
      </p:sp>
      <p:pic>
        <p:nvPicPr>
          <p:cNvPr id="328" name="Google Shape;328;g6e56d83749_0_20"/>
          <p:cNvPicPr preferRelativeResize="0"/>
          <p:nvPr/>
        </p:nvPicPr>
        <p:blipFill rotWithShape="1">
          <a:blip r:embed="rId3">
            <a:alphaModFix/>
          </a:blip>
          <a:srcRect/>
          <a:stretch/>
        </p:blipFill>
        <p:spPr>
          <a:xfrm>
            <a:off x="987957" y="1667925"/>
            <a:ext cx="847724" cy="819149"/>
          </a:xfrm>
          <a:prstGeom prst="rect">
            <a:avLst/>
          </a:prstGeom>
          <a:noFill/>
          <a:ln>
            <a:noFill/>
          </a:ln>
        </p:spPr>
      </p:pic>
      <p:pic>
        <p:nvPicPr>
          <p:cNvPr id="329" name="Google Shape;329;g6e56d83749_0_20"/>
          <p:cNvPicPr preferRelativeResize="0"/>
          <p:nvPr/>
        </p:nvPicPr>
        <p:blipFill rotWithShape="1">
          <a:blip r:embed="rId4">
            <a:alphaModFix/>
          </a:blip>
          <a:srcRect/>
          <a:stretch/>
        </p:blipFill>
        <p:spPr>
          <a:xfrm>
            <a:off x="8029898" y="32057"/>
            <a:ext cx="673600" cy="795505"/>
          </a:xfrm>
          <a:prstGeom prst="rect">
            <a:avLst/>
          </a:prstGeom>
          <a:noFill/>
          <a:ln>
            <a:noFill/>
          </a:ln>
        </p:spPr>
      </p:pic>
      <p:sp>
        <p:nvSpPr>
          <p:cNvPr id="330" name="Google Shape;330;g6e56d83749_0_20"/>
          <p:cNvSpPr/>
          <p:nvPr/>
        </p:nvSpPr>
        <p:spPr>
          <a:xfrm>
            <a:off x="2867339" y="335119"/>
            <a:ext cx="48861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pic>
        <p:nvPicPr>
          <p:cNvPr id="331" name="Google Shape;331;g6e56d83749_0_20"/>
          <p:cNvPicPr preferRelativeResize="0"/>
          <p:nvPr/>
        </p:nvPicPr>
        <p:blipFill rotWithShape="1">
          <a:blip r:embed="rId5">
            <a:alphaModFix/>
          </a:blip>
          <a:srcRect l="19585" t="27322" r="21897" b="21347"/>
          <a:stretch/>
        </p:blipFill>
        <p:spPr>
          <a:xfrm>
            <a:off x="3565850" y="1822250"/>
            <a:ext cx="4992300" cy="2462150"/>
          </a:xfrm>
          <a:prstGeom prst="rect">
            <a:avLst/>
          </a:prstGeom>
          <a:noFill/>
          <a:ln>
            <a:noFill/>
          </a:ln>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6e68656e03_0_11"/>
          <p:cNvSpPr txBox="1">
            <a:spLocks noGrp="1"/>
          </p:cNvSpPr>
          <p:nvPr>
            <p:ph type="ctrTitle"/>
          </p:nvPr>
        </p:nvSpPr>
        <p:spPr>
          <a:xfrm>
            <a:off x="685800" y="1884363"/>
            <a:ext cx="77724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s-MX" b="1">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2018</a:t>
            </a:r>
            <a:r>
              <a:rPr lang="es-MX" b="1">
                <a:latin typeface="Fira Sans"/>
                <a:ea typeface="Fira Sans"/>
                <a:cs typeface="Fira Sans"/>
                <a:sym typeface="Fira Sans"/>
              </a:rPr>
              <a:t> results</a:t>
            </a:r>
            <a:endParaRPr b="1">
              <a:latin typeface="Fira Sans"/>
              <a:ea typeface="Fira Sans"/>
              <a:cs typeface="Fira Sans"/>
              <a:sym typeface="Fira Sans"/>
            </a:endParaRPr>
          </a:p>
        </p:txBody>
      </p:sp>
      <p:sp>
        <p:nvSpPr>
          <p:cNvPr id="338" name="Google Shape;338;g6e68656e03_0_11"/>
          <p:cNvSpPr/>
          <p:nvPr/>
        </p:nvSpPr>
        <p:spPr>
          <a:xfrm>
            <a:off x="-140600" y="-147425"/>
            <a:ext cx="9300300" cy="1199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g6e68656e03_0_11"/>
          <p:cNvPicPr preferRelativeResize="0"/>
          <p:nvPr/>
        </p:nvPicPr>
        <p:blipFill rotWithShape="1">
          <a:blip r:embed="rId3">
            <a:alphaModFix/>
          </a:blip>
          <a:srcRect l="35432" r="34740" b="74807"/>
          <a:stretch/>
        </p:blipFill>
        <p:spPr>
          <a:xfrm>
            <a:off x="3223463" y="91975"/>
            <a:ext cx="2727450" cy="499750"/>
          </a:xfrm>
          <a:prstGeom prst="rect">
            <a:avLst/>
          </a:prstGeom>
          <a:noFill/>
          <a:ln>
            <a:noFill/>
          </a:ln>
        </p:spPr>
      </p:pic>
      <p:pic>
        <p:nvPicPr>
          <p:cNvPr id="340" name="Google Shape;340;g6e68656e03_0_11"/>
          <p:cNvPicPr preferRelativeResize="0"/>
          <p:nvPr/>
        </p:nvPicPr>
        <p:blipFill rotWithShape="1">
          <a:blip r:embed="rId4">
            <a:alphaModFix/>
          </a:blip>
          <a:srcRect l="49641" t="11076" r="3131" b="9746"/>
          <a:stretch/>
        </p:blipFill>
        <p:spPr>
          <a:xfrm>
            <a:off x="5999988" y="-27875"/>
            <a:ext cx="2859605" cy="966725"/>
          </a:xfrm>
          <a:prstGeom prst="rect">
            <a:avLst/>
          </a:prstGeom>
          <a:noFill/>
          <a:ln>
            <a:noFill/>
          </a:ln>
        </p:spPr>
      </p:pic>
      <p:pic>
        <p:nvPicPr>
          <p:cNvPr id="341" name="Google Shape;341;g6e68656e03_0_11"/>
          <p:cNvPicPr preferRelativeResize="0"/>
          <p:nvPr/>
        </p:nvPicPr>
        <p:blipFill rotWithShape="1">
          <a:blip r:embed="rId5">
            <a:alphaModFix/>
          </a:blip>
          <a:srcRect r="49761" b="-15048"/>
          <a:stretch/>
        </p:blipFill>
        <p:spPr>
          <a:xfrm>
            <a:off x="6500054" y="1623124"/>
            <a:ext cx="1286425" cy="499750"/>
          </a:xfrm>
          <a:prstGeom prst="rect">
            <a:avLst/>
          </a:prstGeom>
          <a:noFill/>
          <a:ln>
            <a:noFill/>
          </a:ln>
        </p:spPr>
      </p:pic>
      <p:pic>
        <p:nvPicPr>
          <p:cNvPr id="342" name="Google Shape;342;g6e68656e03_0_11"/>
          <p:cNvPicPr preferRelativeResize="0"/>
          <p:nvPr/>
        </p:nvPicPr>
        <p:blipFill rotWithShape="1">
          <a:blip r:embed="rId6">
            <a:alphaModFix/>
          </a:blip>
          <a:srcRect/>
          <a:stretch/>
        </p:blipFill>
        <p:spPr>
          <a:xfrm>
            <a:off x="8029773" y="1405507"/>
            <a:ext cx="673600" cy="795505"/>
          </a:xfrm>
          <a:prstGeom prst="rect">
            <a:avLst/>
          </a:prstGeom>
          <a:noFill/>
          <a:ln>
            <a:noFill/>
          </a:ln>
        </p:spPr>
      </p:pic>
      <p:sp>
        <p:nvSpPr>
          <p:cNvPr id="343" name="Google Shape;343;g6e68656e03_0_11"/>
          <p:cNvSpPr txBox="1"/>
          <p:nvPr/>
        </p:nvSpPr>
        <p:spPr>
          <a:xfrm>
            <a:off x="6308374" y="1166700"/>
            <a:ext cx="1478100" cy="34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FFFFFF"/>
                </a:solidFill>
                <a:latin typeface="Fira Sans"/>
                <a:ea typeface="Fira Sans"/>
                <a:cs typeface="Fira Sans"/>
                <a:sym typeface="Fira Sans"/>
              </a:rPr>
              <a:t>Facilitado por:</a:t>
            </a:r>
            <a:endParaRPr sz="1400" b="0" i="0" u="none" strike="noStrike" cap="none">
              <a:solidFill>
                <a:srgbClr val="FFFFFF"/>
              </a:solidFill>
              <a:latin typeface="Fira Sans"/>
              <a:ea typeface="Fira Sans"/>
              <a:cs typeface="Fira San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p:nvPr/>
        </p:nvSpPr>
        <p:spPr>
          <a:xfrm>
            <a:off x="2867339" y="335119"/>
            <a:ext cx="4885995" cy="4924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Ranking </a:t>
            </a:r>
            <a:r>
              <a:rPr lang="es-MX" sz="2600" b="1">
                <a:solidFill>
                  <a:schemeClr val="lt1"/>
                </a:solidFill>
                <a:latin typeface="Fira Sans"/>
                <a:ea typeface="Fira Sans"/>
                <a:cs typeface="Fira Sans"/>
                <a:sym typeface="Fira Sans"/>
              </a:rPr>
              <a:t>C</a:t>
            </a:r>
            <a:r>
              <a:rPr lang="es-MX" sz="2600" b="1" i="0" u="none" strike="noStrike" cap="none">
                <a:solidFill>
                  <a:schemeClr val="lt1"/>
                </a:solidFill>
                <a:latin typeface="Fira Sans"/>
                <a:ea typeface="Fira Sans"/>
                <a:cs typeface="Fira Sans"/>
                <a:sym typeface="Fira Sans"/>
              </a:rPr>
              <a:t>iclociudades</a:t>
            </a:r>
            <a:endParaRPr sz="2600" b="1" i="0" u="none" strike="noStrike" cap="none">
              <a:solidFill>
                <a:schemeClr val="lt1"/>
              </a:solidFill>
              <a:latin typeface="Fira Sans"/>
              <a:ea typeface="Fira Sans"/>
              <a:cs typeface="Fira Sans"/>
              <a:sym typeface="Fira Sans"/>
            </a:endParaRPr>
          </a:p>
        </p:txBody>
      </p:sp>
      <p:pic>
        <p:nvPicPr>
          <p:cNvPr id="58" name="Google Shape;58;p2"/>
          <p:cNvPicPr preferRelativeResize="0"/>
          <p:nvPr/>
        </p:nvPicPr>
        <p:blipFill rotWithShape="1">
          <a:blip r:embed="rId3">
            <a:alphaModFix/>
          </a:blip>
          <a:srcRect/>
          <a:stretch/>
        </p:blipFill>
        <p:spPr>
          <a:xfrm>
            <a:off x="1021137" y="1427501"/>
            <a:ext cx="847725" cy="819150"/>
          </a:xfrm>
          <a:prstGeom prst="rect">
            <a:avLst/>
          </a:prstGeom>
          <a:noFill/>
          <a:ln>
            <a:noFill/>
          </a:ln>
        </p:spPr>
      </p:pic>
      <p:sp>
        <p:nvSpPr>
          <p:cNvPr id="59" name="Google Shape;59;p2"/>
          <p:cNvSpPr txBox="1"/>
          <p:nvPr/>
        </p:nvSpPr>
        <p:spPr>
          <a:xfrm>
            <a:off x="873457" y="2439900"/>
            <a:ext cx="2384095"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dirty="0" err="1">
                <a:solidFill>
                  <a:srgbClr val="FFFFFF"/>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Background</a:t>
            </a:r>
            <a:endParaRPr sz="3000" b="1" i="0" u="none" strike="noStrike" cap="none" dirty="0">
              <a:solidFill>
                <a:srgbClr val="FFFFFF"/>
              </a:solidFill>
              <a:latin typeface="Fira Sans"/>
              <a:ea typeface="Fira Sans"/>
              <a:cs typeface="Fira Sans"/>
              <a:sym typeface="Fira Sans"/>
            </a:endParaRPr>
          </a:p>
        </p:txBody>
      </p:sp>
      <p:pic>
        <p:nvPicPr>
          <p:cNvPr id="60" name="Google Shape;60;p2"/>
          <p:cNvPicPr preferRelativeResize="0"/>
          <p:nvPr/>
        </p:nvPicPr>
        <p:blipFill rotWithShape="1">
          <a:blip r:embed="rId4">
            <a:alphaModFix/>
          </a:blip>
          <a:srcRect/>
          <a:stretch/>
        </p:blipFill>
        <p:spPr>
          <a:xfrm>
            <a:off x="8029898" y="32057"/>
            <a:ext cx="673600" cy="795505"/>
          </a:xfrm>
          <a:prstGeom prst="rect">
            <a:avLst/>
          </a:prstGeom>
          <a:noFill/>
          <a:ln>
            <a:noFill/>
          </a:ln>
        </p:spPr>
      </p:pic>
      <p:sp>
        <p:nvSpPr>
          <p:cNvPr id="61" name="Google Shape;61;p2"/>
          <p:cNvSpPr txBox="1"/>
          <p:nvPr/>
        </p:nvSpPr>
        <p:spPr>
          <a:xfrm>
            <a:off x="3626775" y="2534525"/>
            <a:ext cx="4752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800">
                <a:solidFill>
                  <a:srgbClr val="FFFFFF"/>
                </a:solidFill>
                <a:latin typeface="Fira Sans"/>
                <a:ea typeface="Fira Sans"/>
                <a:cs typeface="Fira Sans"/>
                <a:sym typeface="Fira Sans"/>
              </a:rPr>
              <a:t>The Ranking Ciclociudades is part of the Ciclociudades Strategy, a program created by ITDP Mexico in 2011.</a:t>
            </a:r>
            <a:endParaRPr sz="1800">
              <a:solidFill>
                <a:srgbClr val="FFFFFF"/>
              </a:solidFill>
              <a:latin typeface="Fira Sans"/>
              <a:ea typeface="Fira Sans"/>
              <a:cs typeface="Fira Sans"/>
              <a:sym typeface="Fira Sans"/>
            </a:endParaRPr>
          </a:p>
          <a:p>
            <a:pPr marL="0" lvl="0" indent="0" algn="l" rtl="0">
              <a:spcBef>
                <a:spcPts val="0"/>
              </a:spcBef>
              <a:spcAft>
                <a:spcPts val="0"/>
              </a:spcAft>
              <a:buNone/>
            </a:pPr>
            <a:endParaRPr sz="1800">
              <a:solidFill>
                <a:srgbClr val="FFFFFF"/>
              </a:solidFill>
              <a:latin typeface="Fira Sans"/>
              <a:ea typeface="Fira Sans"/>
              <a:cs typeface="Fira Sans"/>
              <a:sym typeface="Fira Sans"/>
            </a:endParaRPr>
          </a:p>
          <a:p>
            <a:pPr marL="0" lvl="0" indent="0" algn="l" rtl="0">
              <a:spcBef>
                <a:spcPts val="0"/>
              </a:spcBef>
              <a:spcAft>
                <a:spcPts val="0"/>
              </a:spcAft>
              <a:buNone/>
            </a:pPr>
            <a:r>
              <a:rPr lang="es-MX" sz="1800">
                <a:solidFill>
                  <a:srgbClr val="FFFFFF"/>
                </a:solidFill>
                <a:latin typeface="Fira Sans"/>
                <a:ea typeface="Fira Sans"/>
                <a:cs typeface="Fira Sans"/>
                <a:sym typeface="Fira Sans"/>
              </a:rPr>
              <a:t>Th</a:t>
            </a:r>
            <a:r>
              <a:rPr lang="es-MX">
                <a:solidFill>
                  <a:srgbClr val="FFFFFF"/>
                </a:solidFill>
                <a:latin typeface="Fira Sans"/>
                <a:ea typeface="Fira Sans"/>
                <a:cs typeface="Fira Sans"/>
                <a:sym typeface="Fira Sans"/>
              </a:rPr>
              <a:t>e </a:t>
            </a:r>
            <a:r>
              <a:rPr lang="es-MX" sz="1800">
                <a:solidFill>
                  <a:srgbClr val="FFFFFF"/>
                </a:solidFill>
                <a:latin typeface="Fira Sans"/>
                <a:ea typeface="Fira Sans"/>
                <a:cs typeface="Fira Sans"/>
                <a:sym typeface="Fira Sans"/>
              </a:rPr>
              <a:t>most representative element of the strategy is the Ciclociudades Manual, which provides technical information to local governments for the development of comprehensive cycling policies. </a:t>
            </a:r>
            <a:endParaRPr sz="1800">
              <a:solidFill>
                <a:srgbClr val="FFFFFF"/>
              </a:solidFill>
              <a:latin typeface="Fira Sans"/>
              <a:ea typeface="Fira Sans"/>
              <a:cs typeface="Fira Sans"/>
              <a:sym typeface="Fira Sans"/>
            </a:endParaRPr>
          </a:p>
          <a:p>
            <a:pPr marL="0" lvl="0" indent="0" algn="l" rtl="0">
              <a:spcBef>
                <a:spcPts val="0"/>
              </a:spcBef>
              <a:spcAft>
                <a:spcPts val="0"/>
              </a:spcAft>
              <a:buNone/>
            </a:pPr>
            <a:endParaRPr sz="1800">
              <a:solidFill>
                <a:srgbClr val="FFFFFF"/>
              </a:solidFill>
              <a:latin typeface="Fira Sans"/>
              <a:ea typeface="Fira Sans"/>
              <a:cs typeface="Fira Sans"/>
              <a:sym typeface="Fira Sans"/>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0"/>
          <p:cNvSpPr/>
          <p:nvPr/>
        </p:nvSpPr>
        <p:spPr>
          <a:xfrm>
            <a:off x="0" y="1052513"/>
            <a:ext cx="9144000" cy="5805600"/>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10"/>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a:solidFill>
                  <a:schemeClr val="lt1"/>
                </a:solidFill>
                <a:latin typeface="Fira Sans"/>
                <a:ea typeface="Fira Sans"/>
                <a:cs typeface="Fira Sans"/>
                <a:sym typeface="Fira Sans"/>
              </a:rPr>
              <a:t>2018 results</a:t>
            </a:r>
            <a:endParaRPr sz="2600" b="1" i="0" u="none" strike="noStrike" cap="none">
              <a:solidFill>
                <a:schemeClr val="lt1"/>
              </a:solidFill>
              <a:latin typeface="Fira Sans"/>
              <a:ea typeface="Fira Sans"/>
              <a:cs typeface="Fira Sans"/>
              <a:sym typeface="Fira Sans"/>
            </a:endParaRPr>
          </a:p>
        </p:txBody>
      </p:sp>
      <p:sp>
        <p:nvSpPr>
          <p:cNvPr id="350" name="Google Shape;350;p10"/>
          <p:cNvSpPr txBox="1"/>
          <p:nvPr/>
        </p:nvSpPr>
        <p:spPr>
          <a:xfrm>
            <a:off x="415539" y="3900306"/>
            <a:ext cx="2075100" cy="123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000">
                <a:latin typeface="Fira Sans"/>
                <a:ea typeface="Fira Sans"/>
                <a:cs typeface="Fira Sans"/>
                <a:sym typeface="Fira Sans"/>
              </a:rPr>
              <a:t>Guadalajara</a:t>
            </a:r>
            <a:endParaRPr/>
          </a:p>
          <a:p>
            <a:pPr marL="0" marR="0" lvl="0" indent="0" algn="ctr" rtl="0">
              <a:lnSpc>
                <a:spcPct val="100000"/>
              </a:lnSpc>
              <a:spcBef>
                <a:spcPts val="0"/>
              </a:spcBef>
              <a:spcAft>
                <a:spcPts val="0"/>
              </a:spcAft>
              <a:buNone/>
            </a:pPr>
            <a:r>
              <a:rPr lang="es-MX" sz="5400" b="1">
                <a:solidFill>
                  <a:srgbClr val="893993"/>
                </a:solidFill>
                <a:latin typeface="Fira Sans"/>
                <a:ea typeface="Fira Sans"/>
                <a:cs typeface="Fira Sans"/>
                <a:sym typeface="Fira Sans"/>
              </a:rPr>
              <a:t>5/</a:t>
            </a:r>
            <a:r>
              <a:rPr lang="es-MX" sz="5400" b="1" i="0" u="none" strike="noStrike" cap="none">
                <a:solidFill>
                  <a:srgbClr val="893993"/>
                </a:solidFill>
                <a:latin typeface="Fira Sans"/>
                <a:ea typeface="Fira Sans"/>
                <a:cs typeface="Fira Sans"/>
                <a:sym typeface="Fira Sans"/>
              </a:rPr>
              <a:t>10</a:t>
            </a:r>
            <a:endParaRPr/>
          </a:p>
        </p:txBody>
      </p:sp>
      <p:sp>
        <p:nvSpPr>
          <p:cNvPr id="351" name="Google Shape;351;p10"/>
          <p:cNvSpPr txBox="1"/>
          <p:nvPr/>
        </p:nvSpPr>
        <p:spPr>
          <a:xfrm>
            <a:off x="756332" y="2653300"/>
            <a:ext cx="2698800"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2400" b="1">
                <a:solidFill>
                  <a:srgbClr val="893993"/>
                </a:solidFill>
                <a:latin typeface="Fira Sans"/>
                <a:ea typeface="Fira Sans"/>
                <a:cs typeface="Fira Sans"/>
                <a:sym typeface="Fira Sans"/>
              </a:rPr>
              <a:t>Investment</a:t>
            </a:r>
            <a:endParaRPr sz="2400" b="1" i="0" u="none" strike="noStrike" cap="none">
              <a:solidFill>
                <a:srgbClr val="893993"/>
              </a:solidFill>
              <a:latin typeface="Fira Sans"/>
              <a:ea typeface="Fira Sans"/>
              <a:cs typeface="Fira Sans"/>
              <a:sym typeface="Fira Sans"/>
            </a:endParaRPr>
          </a:p>
        </p:txBody>
      </p:sp>
      <p:pic>
        <p:nvPicPr>
          <p:cNvPr id="352" name="Google Shape;352;p10"/>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353" name="Google Shape;353;p10"/>
          <p:cNvSpPr/>
          <p:nvPr/>
        </p:nvSpPr>
        <p:spPr>
          <a:xfrm>
            <a:off x="4093072" y="5247111"/>
            <a:ext cx="7628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chemeClr val="lt1"/>
                </a:solidFill>
                <a:latin typeface="Arial"/>
                <a:ea typeface="Arial"/>
                <a:cs typeface="Arial"/>
                <a:sym typeface="Arial"/>
              </a:rPr>
              <a:t>12%</a:t>
            </a:r>
            <a:endParaRPr/>
          </a:p>
          <a:p>
            <a:pPr marL="0" marR="0" lvl="0" indent="0" algn="l"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354" name="Google Shape;354;p10"/>
          <p:cNvSpPr/>
          <p:nvPr/>
        </p:nvSpPr>
        <p:spPr>
          <a:xfrm>
            <a:off x="4093072" y="4608284"/>
            <a:ext cx="7628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chemeClr val="lt1"/>
                </a:solidFill>
                <a:latin typeface="Arial"/>
                <a:ea typeface="Arial"/>
                <a:cs typeface="Arial"/>
                <a:sym typeface="Arial"/>
              </a:rPr>
              <a:t>13%</a:t>
            </a:r>
            <a:endParaRPr/>
          </a:p>
          <a:p>
            <a:pPr marL="0" marR="0" lvl="0" indent="0" algn="l"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355" name="Google Shape;355;p10"/>
          <p:cNvSpPr/>
          <p:nvPr/>
        </p:nvSpPr>
        <p:spPr>
          <a:xfrm>
            <a:off x="415546" y="2819925"/>
            <a:ext cx="233400" cy="233400"/>
          </a:xfrm>
          <a:prstGeom prst="ellipse">
            <a:avLst/>
          </a:prstGeom>
          <a:solidFill>
            <a:srgbClr val="9A1E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6" name="Google Shape;356;p10"/>
          <p:cNvPicPr preferRelativeResize="0"/>
          <p:nvPr/>
        </p:nvPicPr>
        <p:blipFill rotWithShape="1">
          <a:blip r:embed="rId4">
            <a:alphaModFix/>
          </a:blip>
          <a:srcRect l="28104"/>
          <a:stretch/>
        </p:blipFill>
        <p:spPr>
          <a:xfrm>
            <a:off x="2884250" y="1052525"/>
            <a:ext cx="6259750" cy="58054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4"/>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14"/>
          <p:cNvSpPr txBox="1"/>
          <p:nvPr/>
        </p:nvSpPr>
        <p:spPr>
          <a:xfrm>
            <a:off x="448275" y="2487075"/>
            <a:ext cx="1993800" cy="11325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rgbClr val="000000"/>
              </a:buClr>
              <a:buSzPts val="1800"/>
              <a:buFont typeface="Arial"/>
              <a:buNone/>
            </a:pPr>
            <a:r>
              <a:rPr lang="es-MX" sz="2400" b="1">
                <a:solidFill>
                  <a:srgbClr val="6E538F"/>
                </a:solidFill>
                <a:latin typeface="Fira Sans"/>
                <a:ea typeface="Fira Sans"/>
                <a:cs typeface="Fira Sans"/>
                <a:sym typeface="Fira Sans"/>
              </a:rPr>
              <a:t>Monitoring &amp; evaluation</a:t>
            </a:r>
            <a:endParaRPr sz="2400" b="1">
              <a:solidFill>
                <a:srgbClr val="6E538F"/>
              </a:solidFill>
              <a:latin typeface="Fira Sans"/>
              <a:ea typeface="Fira Sans"/>
              <a:cs typeface="Fira Sans"/>
              <a:sym typeface="Fira Sans"/>
            </a:endParaRPr>
          </a:p>
        </p:txBody>
      </p:sp>
      <p:sp>
        <p:nvSpPr>
          <p:cNvPr id="363" name="Google Shape;363;p14"/>
          <p:cNvSpPr txBox="1"/>
          <p:nvPr/>
        </p:nvSpPr>
        <p:spPr>
          <a:xfrm>
            <a:off x="260814" y="3942006"/>
            <a:ext cx="2075100" cy="1231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Mérida</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a:solidFill>
                  <a:srgbClr val="6E538F"/>
                </a:solidFill>
                <a:latin typeface="Fira Sans"/>
                <a:ea typeface="Fira Sans"/>
                <a:cs typeface="Fira Sans"/>
                <a:sym typeface="Fira Sans"/>
              </a:rPr>
              <a:t>7/</a:t>
            </a:r>
            <a:r>
              <a:rPr lang="es-MX" sz="5400" b="1" i="0" u="none" strike="noStrike" cap="none">
                <a:solidFill>
                  <a:srgbClr val="6E538F"/>
                </a:solidFill>
                <a:latin typeface="Fira Sans"/>
                <a:ea typeface="Fira Sans"/>
                <a:cs typeface="Fira Sans"/>
                <a:sym typeface="Fira Sans"/>
              </a:rPr>
              <a:t>11</a:t>
            </a:r>
            <a:endParaRPr/>
          </a:p>
        </p:txBody>
      </p:sp>
      <p:sp>
        <p:nvSpPr>
          <p:cNvPr id="364" name="Google Shape;364;p14"/>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2018 results</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365" name="Google Shape;365;p14"/>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366" name="Google Shape;366;p14"/>
          <p:cNvSpPr/>
          <p:nvPr/>
        </p:nvSpPr>
        <p:spPr>
          <a:xfrm>
            <a:off x="194625" y="2675200"/>
            <a:ext cx="172200" cy="171900"/>
          </a:xfrm>
          <a:prstGeom prst="ellipse">
            <a:avLst/>
          </a:prstGeom>
          <a:solidFill>
            <a:srgbClr val="7256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67" name="Google Shape;367;p14"/>
          <p:cNvPicPr preferRelativeResize="0"/>
          <p:nvPr/>
        </p:nvPicPr>
        <p:blipFill rotWithShape="1">
          <a:blip r:embed="rId4">
            <a:alphaModFix/>
          </a:blip>
          <a:srcRect l="14398"/>
          <a:stretch/>
        </p:blipFill>
        <p:spPr>
          <a:xfrm>
            <a:off x="2518125" y="1052525"/>
            <a:ext cx="6625875" cy="5805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6"/>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16"/>
          <p:cNvSpPr/>
          <p:nvPr/>
        </p:nvSpPr>
        <p:spPr>
          <a:xfrm>
            <a:off x="5167997" y="4843173"/>
            <a:ext cx="7628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chemeClr val="lt1"/>
                </a:solidFill>
                <a:latin typeface="Arial"/>
                <a:ea typeface="Arial"/>
                <a:cs typeface="Arial"/>
                <a:sym typeface="Arial"/>
              </a:rPr>
              <a:t>39%</a:t>
            </a:r>
            <a:endParaRPr/>
          </a:p>
        </p:txBody>
      </p:sp>
      <p:sp>
        <p:nvSpPr>
          <p:cNvPr id="374" name="Google Shape;374;p16"/>
          <p:cNvSpPr/>
          <p:nvPr/>
        </p:nvSpPr>
        <p:spPr>
          <a:xfrm>
            <a:off x="4718835" y="5374590"/>
            <a:ext cx="7628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chemeClr val="lt1"/>
                </a:solidFill>
                <a:latin typeface="Arial"/>
                <a:ea typeface="Arial"/>
                <a:cs typeface="Arial"/>
                <a:sym typeface="Arial"/>
              </a:rPr>
              <a:t>30%</a:t>
            </a:r>
            <a:endParaRPr/>
          </a:p>
        </p:txBody>
      </p:sp>
      <p:sp>
        <p:nvSpPr>
          <p:cNvPr id="375" name="Google Shape;375;p16"/>
          <p:cNvSpPr txBox="1"/>
          <p:nvPr/>
        </p:nvSpPr>
        <p:spPr>
          <a:xfrm>
            <a:off x="600450" y="2373425"/>
            <a:ext cx="1884300" cy="11325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rgbClr val="000000"/>
              </a:buClr>
              <a:buSzPts val="1800"/>
              <a:buFont typeface="Arial"/>
              <a:buNone/>
            </a:pPr>
            <a:r>
              <a:rPr lang="es-MX" sz="2400" b="1">
                <a:solidFill>
                  <a:srgbClr val="00BA41"/>
                </a:solidFill>
                <a:latin typeface="Fira Sans"/>
                <a:ea typeface="Fira Sans"/>
                <a:cs typeface="Fira Sans"/>
                <a:sym typeface="Fira Sans"/>
              </a:rPr>
              <a:t>Education &amp; promotion</a:t>
            </a:r>
            <a:endParaRPr sz="2400" b="1">
              <a:solidFill>
                <a:srgbClr val="00BA41"/>
              </a:solidFill>
              <a:latin typeface="Fira Sans"/>
              <a:ea typeface="Fira Sans"/>
              <a:cs typeface="Fira Sans"/>
              <a:sym typeface="Fira Sans"/>
            </a:endParaRPr>
          </a:p>
        </p:txBody>
      </p:sp>
      <p:sp>
        <p:nvSpPr>
          <p:cNvPr id="376" name="Google Shape;376;p16"/>
          <p:cNvSpPr txBox="1"/>
          <p:nvPr/>
        </p:nvSpPr>
        <p:spPr>
          <a:xfrm>
            <a:off x="332939" y="3919756"/>
            <a:ext cx="2075100" cy="1231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Mexico City </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a:solidFill>
                  <a:srgbClr val="00BA41"/>
                </a:solidFill>
                <a:latin typeface="Fira Sans"/>
                <a:ea typeface="Fira Sans"/>
                <a:cs typeface="Fira Sans"/>
                <a:sym typeface="Fira Sans"/>
              </a:rPr>
              <a:t>6/</a:t>
            </a:r>
            <a:r>
              <a:rPr lang="es-MX" sz="5400" b="1" i="0" u="none" strike="noStrike" cap="none">
                <a:solidFill>
                  <a:srgbClr val="00BA41"/>
                </a:solidFill>
                <a:latin typeface="Fira Sans"/>
                <a:ea typeface="Fira Sans"/>
                <a:cs typeface="Fira Sans"/>
                <a:sym typeface="Fira Sans"/>
              </a:rPr>
              <a:t>8</a:t>
            </a:r>
            <a:endParaRPr/>
          </a:p>
        </p:txBody>
      </p:sp>
      <p:sp>
        <p:nvSpPr>
          <p:cNvPr id="377" name="Google Shape;377;p16"/>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2018 results</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378" name="Google Shape;378;p16"/>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379" name="Google Shape;379;p16"/>
          <p:cNvSpPr/>
          <p:nvPr/>
        </p:nvSpPr>
        <p:spPr>
          <a:xfrm>
            <a:off x="199350" y="2560125"/>
            <a:ext cx="229500" cy="229500"/>
          </a:xfrm>
          <a:prstGeom prst="ellipse">
            <a:avLst/>
          </a:prstGeom>
          <a:solidFill>
            <a:srgbClr val="00BA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80" name="Google Shape;380;p16"/>
          <p:cNvPicPr preferRelativeResize="0"/>
          <p:nvPr/>
        </p:nvPicPr>
        <p:blipFill rotWithShape="1">
          <a:blip r:embed="rId4">
            <a:alphaModFix/>
          </a:blip>
          <a:srcRect r="26329"/>
          <a:stretch/>
        </p:blipFill>
        <p:spPr>
          <a:xfrm>
            <a:off x="2656349" y="1052525"/>
            <a:ext cx="6487650" cy="58722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4"/>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6" name="Google Shape;386;p24"/>
          <p:cNvSpPr/>
          <p:nvPr/>
        </p:nvSpPr>
        <p:spPr>
          <a:xfrm>
            <a:off x="4849403" y="4582330"/>
            <a:ext cx="5564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chemeClr val="lt1"/>
                </a:solidFill>
                <a:latin typeface="Arial"/>
                <a:ea typeface="Arial"/>
                <a:cs typeface="Arial"/>
                <a:sym typeface="Arial"/>
              </a:rPr>
              <a:t>35%</a:t>
            </a:r>
            <a:endParaRPr/>
          </a:p>
        </p:txBody>
      </p:sp>
      <p:sp>
        <p:nvSpPr>
          <p:cNvPr id="387" name="Google Shape;387;p24"/>
          <p:cNvSpPr/>
          <p:nvPr/>
        </p:nvSpPr>
        <p:spPr>
          <a:xfrm>
            <a:off x="3894022" y="5155814"/>
            <a:ext cx="7628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chemeClr val="lt1"/>
                </a:solidFill>
                <a:latin typeface="Arial"/>
                <a:ea typeface="Arial"/>
                <a:cs typeface="Arial"/>
                <a:sym typeface="Arial"/>
              </a:rPr>
              <a:t>10%</a:t>
            </a:r>
            <a:endParaRPr/>
          </a:p>
        </p:txBody>
      </p:sp>
      <p:sp>
        <p:nvSpPr>
          <p:cNvPr id="388" name="Google Shape;388;p24"/>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2018 results</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389" name="Google Shape;389;p24"/>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390" name="Google Shape;390;p24"/>
          <p:cNvSpPr txBox="1"/>
          <p:nvPr/>
        </p:nvSpPr>
        <p:spPr>
          <a:xfrm>
            <a:off x="835550" y="2487075"/>
            <a:ext cx="2207100" cy="11325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rgbClr val="000000"/>
              </a:buClr>
              <a:buSzPts val="1800"/>
              <a:buFont typeface="Arial"/>
              <a:buNone/>
            </a:pPr>
            <a:r>
              <a:rPr lang="es-MX" sz="2400" b="1">
                <a:solidFill>
                  <a:srgbClr val="00A3EA"/>
                </a:solidFill>
                <a:latin typeface="Fira Sans"/>
                <a:ea typeface="Fira Sans"/>
                <a:cs typeface="Fira Sans"/>
                <a:sym typeface="Fira Sans"/>
              </a:rPr>
              <a:t>Cycling infrastructure network</a:t>
            </a:r>
            <a:endParaRPr sz="2400" b="1">
              <a:solidFill>
                <a:srgbClr val="00A3EA"/>
              </a:solidFill>
              <a:latin typeface="Fira Sans"/>
              <a:ea typeface="Fira Sans"/>
              <a:cs typeface="Fira Sans"/>
              <a:sym typeface="Fira Sans"/>
            </a:endParaRPr>
          </a:p>
        </p:txBody>
      </p:sp>
      <p:sp>
        <p:nvSpPr>
          <p:cNvPr id="391" name="Google Shape;391;p24"/>
          <p:cNvSpPr txBox="1"/>
          <p:nvPr/>
        </p:nvSpPr>
        <p:spPr>
          <a:xfrm>
            <a:off x="482750" y="4438584"/>
            <a:ext cx="2075100" cy="1231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Hermosillo</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a:solidFill>
                  <a:srgbClr val="00A3EA"/>
                </a:solidFill>
                <a:latin typeface="Fira Sans"/>
                <a:ea typeface="Fira Sans"/>
                <a:cs typeface="Fira Sans"/>
                <a:sym typeface="Fira Sans"/>
              </a:rPr>
              <a:t>3/</a:t>
            </a:r>
            <a:r>
              <a:rPr lang="es-MX" sz="5400" b="1" i="0" u="none" strike="noStrike" cap="none">
                <a:solidFill>
                  <a:srgbClr val="00A3EA"/>
                </a:solidFill>
                <a:latin typeface="Fira Sans"/>
                <a:ea typeface="Fira Sans"/>
                <a:cs typeface="Fira Sans"/>
                <a:sym typeface="Fira Sans"/>
              </a:rPr>
              <a:t>12</a:t>
            </a:r>
            <a:endParaRPr/>
          </a:p>
        </p:txBody>
      </p:sp>
      <p:sp>
        <p:nvSpPr>
          <p:cNvPr id="392" name="Google Shape;392;p24"/>
          <p:cNvSpPr/>
          <p:nvPr/>
        </p:nvSpPr>
        <p:spPr>
          <a:xfrm>
            <a:off x="421523" y="2725674"/>
            <a:ext cx="284700" cy="307800"/>
          </a:xfrm>
          <a:prstGeom prst="ellipse">
            <a:avLst/>
          </a:prstGeom>
          <a:solidFill>
            <a:srgbClr val="00A3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3" name="Google Shape;393;p24"/>
          <p:cNvPicPr preferRelativeResize="0"/>
          <p:nvPr/>
        </p:nvPicPr>
        <p:blipFill rotWithShape="1">
          <a:blip r:embed="rId4">
            <a:alphaModFix/>
          </a:blip>
          <a:srcRect l="35114" r="5439"/>
          <a:stretch/>
        </p:blipFill>
        <p:spPr>
          <a:xfrm>
            <a:off x="3009174" y="1049675"/>
            <a:ext cx="6134827" cy="58054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0"/>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399" name="Google Shape;399;p30"/>
          <p:cNvGraphicFramePr/>
          <p:nvPr/>
        </p:nvGraphicFramePr>
        <p:xfrm>
          <a:off x="4083633" y="2471863"/>
          <a:ext cx="3000000" cy="3000000"/>
        </p:xfrm>
        <a:graphic>
          <a:graphicData uri="http://schemas.openxmlformats.org/drawingml/2006/table">
            <a:tbl>
              <a:tblPr firstRow="1" bandRow="1">
                <a:noFill/>
                <a:tableStyleId>{16DDFD31-1524-482E-A412-9A5760D7BCFE}</a:tableStyleId>
              </a:tblPr>
              <a:tblGrid>
                <a:gridCol w="1642100"/>
                <a:gridCol w="1115600"/>
              </a:tblGrid>
              <a:tr h="370850">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Ahome </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2 puntos</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Ciudad de México</a:t>
                      </a:r>
                      <a:endParaRPr sz="1400" b="0" u="none" strike="noStrike" cap="none">
                        <a:solidFill>
                          <a:srgbClr val="333333"/>
                        </a:solidFill>
                        <a:latin typeface="Fira Sans"/>
                        <a:ea typeface="Fira Sans"/>
                        <a:cs typeface="Fira Sans"/>
                        <a:sym typeface="Fira Sans"/>
                      </a:endParaRPr>
                    </a:p>
                  </a:txBody>
                  <a:tcPr marL="91450" marR="91450" marT="45725" marB="45725"/>
                </a:tc>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2 puntos</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Guadalajara </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2 puntos</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rPr>
                        <a:t>Hermosillo</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2 puntos</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333333"/>
                        </a:buClr>
                        <a:buSzPts val="1400"/>
                        <a:buFont typeface="Fira Sans"/>
                        <a:buNone/>
                      </a:pPr>
                      <a:r>
                        <a:rPr lang="es-MX" sz="1400" b="1"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Metepec</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333333"/>
                        </a:buClr>
                        <a:buSzPts val="1400"/>
                        <a:buFont typeface="Fira Sans"/>
                        <a:buNone/>
                      </a:pPr>
                      <a:r>
                        <a:rPr lang="es-MX" sz="1400" b="1"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
                            </a:ext>
                          </a:extLst>
                        </a:rPr>
                        <a:t>2 puntos</a:t>
                      </a:r>
                      <a:endParaRPr sz="1400" b="1"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Puebla</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
                            </a:ext>
                          </a:extLst>
                        </a:rPr>
                        <a:t>2 puntos</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
                            </a:ext>
                          </a:extLst>
                        </a:rPr>
                        <a:t>Querétaro</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
                            </a:ext>
                          </a:extLst>
                        </a:rPr>
                        <a:t>2 puntos</a:t>
                      </a:r>
                      <a:endParaRPr sz="1400" b="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rPr>
                        <a:t>Zapopan</a:t>
                      </a:r>
                      <a:endParaRPr sz="1400" b="0" u="none" strike="noStrike" cap="none"/>
                    </a:p>
                  </a:txBody>
                  <a:tcPr marL="91450" marR="91450" marT="45725" marB="45725"/>
                </a:tc>
                <a:tc>
                  <a:txBody>
                    <a:bodyPr/>
                    <a:lstStyle/>
                    <a:p>
                      <a:pPr marL="0" marR="0" lvl="0" indent="0" algn="l" rtl="0">
                        <a:lnSpc>
                          <a:spcPct val="100000"/>
                        </a:lnSpc>
                        <a:spcBef>
                          <a:spcPts val="0"/>
                        </a:spcBef>
                        <a:spcAft>
                          <a:spcPts val="0"/>
                        </a:spcAft>
                        <a:buClr>
                          <a:srgbClr val="333333"/>
                        </a:buClr>
                        <a:buSzPts val="1400"/>
                        <a:buFont typeface="Fira Sans"/>
                        <a:buNone/>
                      </a:pPr>
                      <a:r>
                        <a:rPr lang="es-MX" sz="1400" b="0" u="none" strike="noStrike" cap="none">
                          <a:solidFill>
                            <a:srgbClr val="333333"/>
                          </a:solidFill>
                          <a:latin typeface="Fira Sans"/>
                          <a:ea typeface="Fira Sans"/>
                          <a:cs typeface="Fira Sans"/>
                          <a:sym typeface="Fira Sans"/>
                        </a:rPr>
                        <a:t>2 puntos</a:t>
                      </a:r>
                      <a:endParaRPr sz="1400" b="0" u="none" strike="noStrike" cap="none"/>
                    </a:p>
                  </a:txBody>
                  <a:tcPr marL="91450" marR="91450" marT="45725" marB="45725"/>
                </a:tc>
              </a:tr>
            </a:tbl>
          </a:graphicData>
        </a:graphic>
      </p:graphicFrame>
      <p:sp>
        <p:nvSpPr>
          <p:cNvPr id="400" name="Google Shape;400;p30"/>
          <p:cNvSpPr/>
          <p:nvPr/>
        </p:nvSpPr>
        <p:spPr>
          <a:xfrm>
            <a:off x="1780944" y="336428"/>
            <a:ext cx="7363056" cy="49244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2018 results</a:t>
            </a:r>
            <a:endParaRPr sz="2600" b="1">
              <a:solidFill>
                <a:schemeClr val="dk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endParaRPr sz="2600" b="1">
              <a:solidFill>
                <a:schemeClr val="lt1"/>
              </a:solidFill>
              <a:latin typeface="Fira Sans"/>
              <a:ea typeface="Fira Sans"/>
              <a:cs typeface="Fira Sans"/>
              <a:sym typeface="Fira Sans"/>
            </a:endParaRPr>
          </a:p>
        </p:txBody>
      </p:sp>
      <p:pic>
        <p:nvPicPr>
          <p:cNvPr id="401" name="Google Shape;401;p30"/>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402" name="Google Shape;402;p30"/>
          <p:cNvSpPr txBox="1"/>
          <p:nvPr/>
        </p:nvSpPr>
        <p:spPr>
          <a:xfrm>
            <a:off x="987957" y="2487075"/>
            <a:ext cx="2913932"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i="0" u="none" strike="noStrike" cap="none">
                <a:solidFill>
                  <a:srgbClr val="38497A"/>
                </a:solidFill>
                <a:latin typeface="Fira Sans"/>
                <a:ea typeface="Fira Sans"/>
                <a:cs typeface="Fira Sans"/>
                <a:sym typeface="Fira Sans"/>
              </a:rPr>
              <a:t>O</a:t>
            </a:r>
            <a:r>
              <a:rPr lang="es-MX" sz="3000" b="1">
                <a:solidFill>
                  <a:srgbClr val="38497A"/>
                </a:solidFill>
                <a:latin typeface="Fira Sans"/>
                <a:ea typeface="Fira Sans"/>
                <a:cs typeface="Fira Sans"/>
                <a:sym typeface="Fira Sans"/>
              </a:rPr>
              <a:t>ther incentives</a:t>
            </a:r>
            <a:endParaRPr/>
          </a:p>
        </p:txBody>
      </p:sp>
      <p:sp>
        <p:nvSpPr>
          <p:cNvPr id="403" name="Google Shape;403;p30"/>
          <p:cNvSpPr txBox="1"/>
          <p:nvPr/>
        </p:nvSpPr>
        <p:spPr>
          <a:xfrm>
            <a:off x="848459" y="3883889"/>
            <a:ext cx="2074983" cy="123110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MX" sz="2000">
                <a:latin typeface="Fira Sans"/>
                <a:ea typeface="Fira Sans"/>
                <a:cs typeface="Fira Sans"/>
                <a:sym typeface="Fira Sans"/>
              </a:rPr>
              <a:t>Total points</a:t>
            </a:r>
            <a:endParaRPr sz="2000">
              <a:latin typeface="Fira Sans"/>
              <a:ea typeface="Fira Sans"/>
              <a:cs typeface="Fira Sans"/>
              <a:sym typeface="Fira Sans"/>
            </a:endParaRPr>
          </a:p>
          <a:p>
            <a:pPr marL="0" marR="0" lvl="0" indent="0" algn="ctr" rtl="0">
              <a:lnSpc>
                <a:spcPct val="100000"/>
              </a:lnSpc>
              <a:spcBef>
                <a:spcPts val="0"/>
              </a:spcBef>
              <a:spcAft>
                <a:spcPts val="0"/>
              </a:spcAft>
              <a:buNone/>
            </a:pPr>
            <a:r>
              <a:rPr lang="es-MX" sz="5400" b="1" i="0" u="none" strike="noStrike" cap="none">
                <a:solidFill>
                  <a:srgbClr val="38497A"/>
                </a:solidFill>
                <a:latin typeface="Fira Sans"/>
                <a:ea typeface="Fira Sans"/>
                <a:cs typeface="Fira Sans"/>
                <a:sym typeface="Fira Sans"/>
              </a:rPr>
              <a:t>2</a:t>
            </a:r>
            <a:endParaRPr/>
          </a:p>
        </p:txBody>
      </p:sp>
      <p:sp>
        <p:nvSpPr>
          <p:cNvPr id="404" name="Google Shape;404;p30"/>
          <p:cNvSpPr/>
          <p:nvPr/>
        </p:nvSpPr>
        <p:spPr>
          <a:xfrm>
            <a:off x="309829" y="2685025"/>
            <a:ext cx="368300" cy="368300"/>
          </a:xfrm>
          <a:prstGeom prst="ellipse">
            <a:avLst/>
          </a:prstGeom>
          <a:solidFill>
            <a:srgbClr val="3946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6e68656e03_0_0"/>
          <p:cNvSpPr txBox="1">
            <a:spLocks noGrp="1"/>
          </p:cNvSpPr>
          <p:nvPr>
            <p:ph type="ctrTitle"/>
          </p:nvPr>
        </p:nvSpPr>
        <p:spPr>
          <a:xfrm>
            <a:off x="685800" y="1884363"/>
            <a:ext cx="77724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s-MX" b="1">
                <a:latin typeface="Fira Sans"/>
                <a:ea typeface="Fira Sans"/>
                <a:cs typeface="Fira Sans"/>
                <a:sym typeface="Fira Sans"/>
              </a:rPr>
              <a:t>Did something change?</a:t>
            </a:r>
            <a:endParaRPr b="1">
              <a:latin typeface="Fira Sans"/>
              <a:ea typeface="Fira Sans"/>
              <a:cs typeface="Fira Sans"/>
              <a:sym typeface="Fira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1"/>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31"/>
          <p:cNvSpPr/>
          <p:nvPr/>
        </p:nvSpPr>
        <p:spPr>
          <a:xfrm>
            <a:off x="3240088" y="110407"/>
            <a:ext cx="4758179" cy="794543"/>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0000"/>
              </a:buClr>
              <a:buSzPts val="2000"/>
              <a:buFont typeface="Arial"/>
              <a:buNone/>
            </a:pPr>
            <a:r>
              <a:rPr lang="es-MX" sz="2200" b="1">
                <a:solidFill>
                  <a:srgbClr val="FFFFFF"/>
                </a:solidFill>
                <a:latin typeface="Fira Sans"/>
                <a:ea typeface="Fira Sans"/>
                <a:cs typeface="Fira Sans"/>
                <a:sym typeface="Fira Sans"/>
              </a:rPr>
              <a:t>Evolution of city scores 2015-2018</a:t>
            </a:r>
            <a:endParaRPr sz="2200" b="1" i="0" u="none" strike="noStrike" cap="none">
              <a:solidFill>
                <a:srgbClr val="FFFFFF"/>
              </a:solidFill>
              <a:latin typeface="Fira Sans"/>
              <a:ea typeface="Fira Sans"/>
              <a:cs typeface="Fira Sans"/>
              <a:sym typeface="Fira Sans"/>
            </a:endParaRPr>
          </a:p>
        </p:txBody>
      </p:sp>
      <p:pic>
        <p:nvPicPr>
          <p:cNvPr id="417" name="Google Shape;417;p31"/>
          <p:cNvPicPr preferRelativeResize="0"/>
          <p:nvPr/>
        </p:nvPicPr>
        <p:blipFill rotWithShape="1">
          <a:blip r:embed="rId3">
            <a:alphaModFix/>
          </a:blip>
          <a:srcRect/>
          <a:stretch/>
        </p:blipFill>
        <p:spPr>
          <a:xfrm>
            <a:off x="8029898" y="32057"/>
            <a:ext cx="673600" cy="795505"/>
          </a:xfrm>
          <a:prstGeom prst="rect">
            <a:avLst/>
          </a:prstGeom>
          <a:noFill/>
          <a:ln>
            <a:noFill/>
          </a:ln>
        </p:spPr>
      </p:pic>
      <p:pic>
        <p:nvPicPr>
          <p:cNvPr id="418" name="Google Shape;418;p31"/>
          <p:cNvPicPr preferRelativeResize="0"/>
          <p:nvPr/>
        </p:nvPicPr>
        <p:blipFill rotWithShape="1">
          <a:blip r:embed="rId4">
            <a:alphaModFix/>
          </a:blip>
          <a:srcRect b="999"/>
          <a:stretch/>
        </p:blipFill>
        <p:spPr>
          <a:xfrm>
            <a:off x="4257472" y="1246992"/>
            <a:ext cx="3772426" cy="5554861"/>
          </a:xfrm>
          <a:prstGeom prst="rect">
            <a:avLst/>
          </a:prstGeom>
          <a:noFill/>
          <a:ln>
            <a:noFill/>
          </a:ln>
        </p:spPr>
      </p:pic>
      <p:sp>
        <p:nvSpPr>
          <p:cNvPr id="419" name="Google Shape;419;p31"/>
          <p:cNvSpPr/>
          <p:nvPr/>
        </p:nvSpPr>
        <p:spPr>
          <a:xfrm>
            <a:off x="569325" y="1826788"/>
            <a:ext cx="3084900" cy="2287200"/>
          </a:xfrm>
          <a:prstGeom prst="rect">
            <a:avLst/>
          </a:prstGeom>
          <a:noFill/>
          <a:ln>
            <a:noFill/>
          </a:ln>
        </p:spPr>
        <p:txBody>
          <a:bodyPr spcFirstLastPara="1" wrap="square" lIns="91425" tIns="45700" rIns="91425" bIns="45700" anchor="t" anchorCtr="0">
            <a:spAutoFit/>
          </a:bodyPr>
          <a:lstStyle/>
          <a:p>
            <a:pPr marL="0" lvl="0" indent="0" algn="l" rtl="0">
              <a:lnSpc>
                <a:spcPct val="107000"/>
              </a:lnSpc>
              <a:spcBef>
                <a:spcPts val="0"/>
              </a:spcBef>
              <a:spcAft>
                <a:spcPts val="0"/>
              </a:spcAft>
              <a:buNone/>
            </a:pPr>
            <a:r>
              <a:rPr lang="es-MX" sz="1600">
                <a:latin typeface="Fira Sans"/>
                <a:ea typeface="Fira Sans"/>
                <a:cs typeface="Fira Sans"/>
                <a:sym typeface="Fira Sans"/>
              </a:rPr>
              <a:t>From 2015 to 2018, the average score of cities rose from </a:t>
            </a:r>
            <a:r>
              <a:rPr lang="es-MX" sz="1600" b="1">
                <a:solidFill>
                  <a:schemeClr val="accent2"/>
                </a:solidFill>
                <a:latin typeface="Fira Sans"/>
                <a:ea typeface="Fira Sans"/>
                <a:cs typeface="Fira Sans"/>
                <a:sym typeface="Fira Sans"/>
              </a:rPr>
              <a:t>11.08 to 28.68 points</a:t>
            </a:r>
            <a:r>
              <a:rPr lang="es-MX" sz="1600">
                <a:latin typeface="Fira Sans"/>
                <a:ea typeface="Fira Sans"/>
                <a:cs typeface="Fira Sans"/>
                <a:sym typeface="Fira Sans"/>
              </a:rPr>
              <a:t>.</a:t>
            </a:r>
            <a:endParaRPr sz="1600">
              <a:latin typeface="Fira Sans"/>
              <a:ea typeface="Fira Sans"/>
              <a:cs typeface="Fira Sans"/>
              <a:sym typeface="Fira Sans"/>
            </a:endParaRPr>
          </a:p>
          <a:p>
            <a:pPr marL="0" marR="0" lvl="0" indent="0" algn="l" rtl="0">
              <a:lnSpc>
                <a:spcPct val="107000"/>
              </a:lnSpc>
              <a:spcBef>
                <a:spcPts val="0"/>
              </a:spcBef>
              <a:spcAft>
                <a:spcPts val="0"/>
              </a:spcAft>
              <a:buNone/>
            </a:pPr>
            <a:endParaRPr sz="1600">
              <a:latin typeface="Fira Sans"/>
              <a:ea typeface="Fira Sans"/>
              <a:cs typeface="Fira Sans"/>
              <a:sym typeface="Fira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7e7f09e4b0_0_7"/>
          <p:cNvSpPr/>
          <p:nvPr/>
        </p:nvSpPr>
        <p:spPr>
          <a:xfrm>
            <a:off x="0" y="1052513"/>
            <a:ext cx="9144000" cy="5805600"/>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g7e7f09e4b0_0_7"/>
          <p:cNvSpPr/>
          <p:nvPr/>
        </p:nvSpPr>
        <p:spPr>
          <a:xfrm>
            <a:off x="3240088" y="110407"/>
            <a:ext cx="4758300" cy="794400"/>
          </a:xfrm>
          <a:prstGeom prst="rect">
            <a:avLst/>
          </a:prstGeom>
          <a:noFill/>
          <a:ln>
            <a:noFill/>
          </a:ln>
        </p:spPr>
        <p:txBody>
          <a:bodyPr spcFirstLastPara="1" wrap="square" lIns="91425" tIns="45700" rIns="91425" bIns="45700" anchor="ctr" anchorCtr="0">
            <a:noAutofit/>
          </a:bodyPr>
          <a:lstStyle/>
          <a:p>
            <a:pPr marL="0" lvl="0" indent="0" algn="l" rtl="0">
              <a:lnSpc>
                <a:spcPct val="120000"/>
              </a:lnSpc>
              <a:spcBef>
                <a:spcPts val="0"/>
              </a:spcBef>
              <a:spcAft>
                <a:spcPts val="0"/>
              </a:spcAft>
              <a:buClr>
                <a:srgbClr val="000000"/>
              </a:buClr>
              <a:buSzPts val="2000"/>
              <a:buFont typeface="Arial"/>
              <a:buNone/>
            </a:pPr>
            <a:r>
              <a:rPr lang="es-MX" sz="2200" b="1">
                <a:solidFill>
                  <a:schemeClr val="dk1"/>
                </a:solidFill>
                <a:latin typeface="Fira Sans"/>
                <a:ea typeface="Fira Sans"/>
                <a:cs typeface="Fira Sans"/>
                <a:sym typeface="Fira Sans"/>
              </a:rPr>
              <a:t>Evolution of city scores 2015-2018</a:t>
            </a:r>
            <a:endParaRPr sz="2000" b="1">
              <a:solidFill>
                <a:srgbClr val="FFFFFF"/>
              </a:solidFill>
              <a:latin typeface="Fira Sans"/>
              <a:ea typeface="Fira Sans"/>
              <a:cs typeface="Fira Sans"/>
              <a:sym typeface="Fira Sans"/>
            </a:endParaRPr>
          </a:p>
        </p:txBody>
      </p:sp>
      <p:pic>
        <p:nvPicPr>
          <p:cNvPr id="426" name="Google Shape;426;g7e7f09e4b0_0_7"/>
          <p:cNvPicPr preferRelativeResize="0"/>
          <p:nvPr/>
        </p:nvPicPr>
        <p:blipFill rotWithShape="1">
          <a:blip r:embed="rId3">
            <a:alphaModFix/>
          </a:blip>
          <a:srcRect/>
          <a:stretch/>
        </p:blipFill>
        <p:spPr>
          <a:xfrm>
            <a:off x="8029898" y="32057"/>
            <a:ext cx="673600" cy="795505"/>
          </a:xfrm>
          <a:prstGeom prst="rect">
            <a:avLst/>
          </a:prstGeom>
          <a:noFill/>
          <a:ln>
            <a:noFill/>
          </a:ln>
        </p:spPr>
      </p:pic>
      <p:pic>
        <p:nvPicPr>
          <p:cNvPr id="427" name="Google Shape;427;g7e7f09e4b0_0_7"/>
          <p:cNvPicPr preferRelativeResize="0"/>
          <p:nvPr/>
        </p:nvPicPr>
        <p:blipFill rotWithShape="1">
          <a:blip r:embed="rId4">
            <a:alphaModFix amt="57000"/>
          </a:blip>
          <a:srcRect b="999"/>
          <a:stretch/>
        </p:blipFill>
        <p:spPr>
          <a:xfrm>
            <a:off x="4257472" y="1246992"/>
            <a:ext cx="3772426" cy="5554860"/>
          </a:xfrm>
          <a:prstGeom prst="rect">
            <a:avLst/>
          </a:prstGeom>
          <a:noFill/>
          <a:ln>
            <a:noFill/>
          </a:ln>
        </p:spPr>
      </p:pic>
      <p:sp>
        <p:nvSpPr>
          <p:cNvPr id="428" name="Google Shape;428;g7e7f09e4b0_0_7"/>
          <p:cNvSpPr/>
          <p:nvPr/>
        </p:nvSpPr>
        <p:spPr>
          <a:xfrm>
            <a:off x="569325" y="1826788"/>
            <a:ext cx="3084900" cy="2287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s-MX" sz="1600">
                <a:latin typeface="Fira Sans"/>
                <a:ea typeface="Fira Sans"/>
                <a:cs typeface="Fira Sans"/>
                <a:sym typeface="Fira Sans"/>
              </a:rPr>
              <a:t>From 2015 to 2018, the average score of cities rose from </a:t>
            </a:r>
            <a:r>
              <a:rPr lang="es-MX" sz="1600" b="1">
                <a:solidFill>
                  <a:schemeClr val="accent2"/>
                </a:solidFill>
                <a:latin typeface="Fira Sans"/>
                <a:ea typeface="Fira Sans"/>
                <a:cs typeface="Fira Sans"/>
                <a:sym typeface="Fira Sans"/>
              </a:rPr>
              <a:t>11.08 to </a:t>
            </a:r>
            <a:r>
              <a:rPr lang="es-MX" sz="1600" b="1" i="0" u="none" strike="noStrike" cap="none">
                <a:solidFill>
                  <a:srgbClr val="4BA0F7"/>
                </a:solidFill>
                <a:latin typeface="Fira Sans"/>
                <a:ea typeface="Fira Sans"/>
                <a:cs typeface="Fira Sans"/>
                <a:sym typeface="Fira Sans"/>
              </a:rPr>
              <a:t>28.68 </a:t>
            </a:r>
            <a:r>
              <a:rPr lang="es-MX" sz="1600" b="1">
                <a:solidFill>
                  <a:srgbClr val="4BA0F7"/>
                </a:solidFill>
                <a:latin typeface="Fira Sans"/>
                <a:ea typeface="Fira Sans"/>
                <a:cs typeface="Fira Sans"/>
                <a:sym typeface="Fira Sans"/>
              </a:rPr>
              <a:t>points</a:t>
            </a:r>
            <a:r>
              <a:rPr lang="es-MX" sz="1600">
                <a:latin typeface="Fira Sans"/>
                <a:ea typeface="Fira Sans"/>
                <a:cs typeface="Fira Sans"/>
                <a:sym typeface="Fira Sans"/>
              </a:rPr>
              <a:t>.</a:t>
            </a:r>
            <a:endParaRPr sz="1600">
              <a:latin typeface="Fira Sans"/>
              <a:ea typeface="Fira Sans"/>
              <a:cs typeface="Fira Sans"/>
              <a:sym typeface="Fira Sans"/>
            </a:endParaRPr>
          </a:p>
          <a:p>
            <a:pPr marL="0" marR="0" lvl="0" indent="0" algn="l" rtl="0">
              <a:lnSpc>
                <a:spcPct val="107000"/>
              </a:lnSpc>
              <a:spcBef>
                <a:spcPts val="0"/>
              </a:spcBef>
              <a:spcAft>
                <a:spcPts val="0"/>
              </a:spcAft>
              <a:buNone/>
            </a:pPr>
            <a:endParaRPr sz="1600">
              <a:latin typeface="Fira Sans"/>
              <a:ea typeface="Fira Sans"/>
              <a:cs typeface="Fira Sans"/>
              <a:sym typeface="Fira Sans"/>
            </a:endParaRPr>
          </a:p>
          <a:p>
            <a:pPr marL="0" marR="0" lvl="0" indent="0" algn="l" rtl="0">
              <a:lnSpc>
                <a:spcPct val="107000"/>
              </a:lnSpc>
              <a:spcBef>
                <a:spcPts val="0"/>
              </a:spcBef>
              <a:spcAft>
                <a:spcPts val="0"/>
              </a:spcAft>
              <a:buNone/>
            </a:pPr>
            <a:r>
              <a:rPr lang="es-MX" sz="1600" b="1">
                <a:solidFill>
                  <a:schemeClr val="accent2"/>
                </a:solidFill>
                <a:latin typeface="Fira Sans"/>
                <a:ea typeface="Fira Sans"/>
                <a:cs typeface="Fira Sans"/>
                <a:sym typeface="Fira Sans"/>
              </a:rPr>
              <a:t>But there still is much to be done</a:t>
            </a:r>
            <a:r>
              <a:rPr lang="es-MX" sz="1600">
                <a:latin typeface="Fira Sans"/>
                <a:ea typeface="Fira Sans"/>
                <a:cs typeface="Fira Sans"/>
                <a:sym typeface="Fira Sans"/>
              </a:rPr>
              <a:t>:</a:t>
            </a:r>
            <a:endParaRPr sz="1600">
              <a:latin typeface="Fira Sans"/>
              <a:ea typeface="Fira Sans"/>
              <a:cs typeface="Fira Sans"/>
              <a:sym typeface="Fira Sans"/>
            </a:endParaRPr>
          </a:p>
          <a:p>
            <a:pPr marL="457200" marR="0" lvl="0" indent="-330200" algn="l" rtl="0">
              <a:lnSpc>
                <a:spcPct val="107000"/>
              </a:lnSpc>
              <a:spcBef>
                <a:spcPts val="0"/>
              </a:spcBef>
              <a:spcAft>
                <a:spcPts val="0"/>
              </a:spcAft>
              <a:buClr>
                <a:schemeClr val="accent2"/>
              </a:buClr>
              <a:buSzPts val="1600"/>
              <a:buFont typeface="Fira Sans"/>
              <a:buChar char="●"/>
            </a:pPr>
            <a:r>
              <a:rPr lang="es-MX" sz="1600">
                <a:latin typeface="Fira Sans"/>
                <a:ea typeface="Fira Sans"/>
                <a:cs typeface="Fira Sans"/>
                <a:sym typeface="Fira Sans"/>
              </a:rPr>
              <a:t>Investment has</a:t>
            </a:r>
            <a:r>
              <a:rPr lang="es-MX" sz="1600">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
                  </a:ext>
                </a:extLst>
              </a:rPr>
              <a:t> stagnated</a:t>
            </a:r>
            <a:endParaRPr sz="1600">
              <a:latin typeface="Fira Sans"/>
              <a:ea typeface="Fira Sans"/>
              <a:cs typeface="Fira Sans"/>
              <a:sym typeface="Fira Sans"/>
            </a:endParaRPr>
          </a:p>
          <a:p>
            <a:pPr marL="457200" marR="0" lvl="0" indent="-330200" algn="l" rtl="0">
              <a:lnSpc>
                <a:spcPct val="107000"/>
              </a:lnSpc>
              <a:spcBef>
                <a:spcPts val="0"/>
              </a:spcBef>
              <a:spcAft>
                <a:spcPts val="0"/>
              </a:spcAft>
              <a:buClr>
                <a:schemeClr val="accent2"/>
              </a:buClr>
              <a:buSzPts val="1600"/>
              <a:buFont typeface="Fira Sans"/>
              <a:buChar char="●"/>
            </a:pPr>
            <a:r>
              <a:rPr lang="es-MX" sz="1600">
                <a:latin typeface="Fira Sans"/>
                <a:ea typeface="Fira Sans"/>
                <a:cs typeface="Fira Sans"/>
                <a:sym typeface="Fira Sans"/>
              </a:rPr>
              <a:t>Lack of technical capacities and of metropolitan coordination</a:t>
            </a:r>
            <a:endParaRPr sz="1600">
              <a:latin typeface="Fira Sans"/>
              <a:ea typeface="Fira Sans"/>
              <a:cs typeface="Fira Sans"/>
              <a:sym typeface="Fira Sans"/>
            </a:endParaRPr>
          </a:p>
          <a:p>
            <a:pPr marL="457200" marR="0" lvl="0" indent="-330200" algn="l" rtl="0">
              <a:lnSpc>
                <a:spcPct val="107000"/>
              </a:lnSpc>
              <a:spcBef>
                <a:spcPts val="0"/>
              </a:spcBef>
              <a:spcAft>
                <a:spcPts val="0"/>
              </a:spcAft>
              <a:buClr>
                <a:schemeClr val="accent2"/>
              </a:buClr>
              <a:buSzPts val="1600"/>
              <a:buFont typeface="Fira Sans"/>
              <a:buChar char="●"/>
            </a:pPr>
            <a:r>
              <a:rPr lang="es-MX" sz="1600">
                <a:latin typeface="Fira Sans"/>
                <a:ea typeface="Fira Sans"/>
                <a:cs typeface="Fira Sans"/>
                <a:sym typeface="Fira Sans"/>
              </a:rPr>
              <a:t>Insufficient road safety data and isolated actions</a:t>
            </a:r>
            <a:endParaRPr sz="1600">
              <a:latin typeface="Fira Sans"/>
              <a:ea typeface="Fira Sans"/>
              <a:cs typeface="Fira Sans"/>
              <a:sym typeface="Fira Sans"/>
            </a:endParaRPr>
          </a:p>
          <a:p>
            <a:pPr marL="457200" marR="0" lvl="0" indent="-330200" algn="l" rtl="0">
              <a:lnSpc>
                <a:spcPct val="107000"/>
              </a:lnSpc>
              <a:spcBef>
                <a:spcPts val="0"/>
              </a:spcBef>
              <a:spcAft>
                <a:spcPts val="0"/>
              </a:spcAft>
              <a:buClr>
                <a:schemeClr val="accent2"/>
              </a:buClr>
              <a:buSzPts val="1600"/>
              <a:buFont typeface="Fira Sans"/>
              <a:buChar char="●"/>
            </a:pPr>
            <a:r>
              <a:rPr lang="es-MX" sz="1600">
                <a:latin typeface="Fira Sans"/>
                <a:ea typeface="Fira Sans"/>
                <a:cs typeface="Fira Sans"/>
                <a:sym typeface="Fira Sans"/>
              </a:rPr>
              <a:t>Women in technical and decision-making positions</a:t>
            </a:r>
            <a:endParaRPr sz="1600">
              <a:latin typeface="Fira Sans"/>
              <a:ea typeface="Fira Sans"/>
              <a:cs typeface="Fira Sans"/>
              <a:sym typeface="Fira Sans"/>
            </a:endParaRPr>
          </a:p>
        </p:txBody>
      </p:sp>
      <p:sp>
        <p:nvSpPr>
          <p:cNvPr id="429" name="Google Shape;429;g7e7f09e4b0_0_7"/>
          <p:cNvSpPr/>
          <p:nvPr/>
        </p:nvSpPr>
        <p:spPr>
          <a:xfrm>
            <a:off x="5087675" y="6430300"/>
            <a:ext cx="1691400" cy="232800"/>
          </a:xfrm>
          <a:prstGeom prst="lef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7db1d247b8_2_21"/>
          <p:cNvSpPr txBox="1">
            <a:spLocks noGrp="1"/>
          </p:cNvSpPr>
          <p:nvPr>
            <p:ph type="ctrTitle"/>
          </p:nvPr>
        </p:nvSpPr>
        <p:spPr>
          <a:xfrm>
            <a:off x="685800" y="1884363"/>
            <a:ext cx="77724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s-MX" b="1">
                <a:latin typeface="Fira Sans"/>
                <a:ea typeface="Fira Sans"/>
                <a:cs typeface="Fira Sans"/>
                <a:sym typeface="Fira Sans"/>
              </a:rPr>
              <a:t>How is it useful to cities?</a:t>
            </a:r>
            <a:endParaRPr b="1">
              <a:latin typeface="Fira Sans"/>
              <a:ea typeface="Fira Sans"/>
              <a:cs typeface="Fira Sans"/>
              <a:sym typeface="Fira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7db1d247b8_2_26"/>
          <p:cNvSpPr/>
          <p:nvPr/>
        </p:nvSpPr>
        <p:spPr>
          <a:xfrm>
            <a:off x="0" y="1052513"/>
            <a:ext cx="9144000" cy="5805600"/>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g7db1d247b8_2_26"/>
          <p:cNvSpPr txBox="1"/>
          <p:nvPr/>
        </p:nvSpPr>
        <p:spPr>
          <a:xfrm>
            <a:off x="263909" y="1408819"/>
            <a:ext cx="3327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MX" sz="3200" b="1" i="0" u="none" strike="noStrike" cap="none">
                <a:solidFill>
                  <a:srgbClr val="F99B1C"/>
                </a:solidFill>
                <a:latin typeface="Fira Sans"/>
                <a:ea typeface="Fira Sans"/>
                <a:cs typeface="Fira Sans"/>
                <a:sym typeface="Fira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
                  </a:ext>
                </a:extLst>
              </a:rPr>
              <a:t>Querétaro</a:t>
            </a:r>
            <a:endParaRPr>
              <a:solidFill>
                <a:srgbClr val="F99B1C"/>
              </a:solidFill>
            </a:endParaRPr>
          </a:p>
        </p:txBody>
      </p:sp>
      <p:pic>
        <p:nvPicPr>
          <p:cNvPr id="443" name="Google Shape;443;g7db1d247b8_2_26"/>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444" name="Google Shape;444;g7db1d247b8_2_26"/>
          <p:cNvSpPr/>
          <p:nvPr/>
        </p:nvSpPr>
        <p:spPr>
          <a:xfrm>
            <a:off x="3478225" y="354950"/>
            <a:ext cx="4551600" cy="8844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2000"/>
              <a:buFont typeface="Arial"/>
              <a:buNone/>
            </a:pPr>
            <a:r>
              <a:rPr lang="es-MX" sz="2200" b="1">
                <a:solidFill>
                  <a:schemeClr val="dk1"/>
                </a:solidFill>
                <a:latin typeface="Fira Sans"/>
                <a:ea typeface="Fira Sans"/>
                <a:cs typeface="Fira Sans"/>
                <a:sym typeface="Fira Sans"/>
              </a:rPr>
              <a:t>Evolution of city scores 2015-2018</a:t>
            </a:r>
            <a:endParaRPr sz="2200" b="1" i="0" u="none" strike="noStrike" cap="none">
              <a:solidFill>
                <a:srgbClr val="FFFFFF"/>
              </a:solidFill>
              <a:latin typeface="Fira Sans"/>
              <a:ea typeface="Fira Sans"/>
              <a:cs typeface="Fira Sans"/>
              <a:sym typeface="Fira Sans"/>
            </a:endParaRPr>
          </a:p>
        </p:txBody>
      </p:sp>
      <p:pic>
        <p:nvPicPr>
          <p:cNvPr id="445" name="Google Shape;445;g7db1d247b8_2_26"/>
          <p:cNvPicPr preferRelativeResize="0"/>
          <p:nvPr/>
        </p:nvPicPr>
        <p:blipFill rotWithShape="1">
          <a:blip r:embed="rId4">
            <a:alphaModFix/>
          </a:blip>
          <a:srcRect t="10265"/>
          <a:stretch/>
        </p:blipFill>
        <p:spPr>
          <a:xfrm>
            <a:off x="0" y="2242825"/>
            <a:ext cx="9144000" cy="4615301"/>
          </a:xfrm>
          <a:prstGeom prst="rect">
            <a:avLst/>
          </a:prstGeom>
          <a:noFill/>
          <a:ln>
            <a:noFill/>
          </a:ln>
        </p:spPr>
      </p:pic>
      <p:sp>
        <p:nvSpPr>
          <p:cNvPr id="446" name="Google Shape;446;g7db1d247b8_2_26"/>
          <p:cNvSpPr txBox="1"/>
          <p:nvPr/>
        </p:nvSpPr>
        <p:spPr>
          <a:xfrm>
            <a:off x="6858325" y="6427150"/>
            <a:ext cx="2182200" cy="299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MX" sz="1200">
                <a:solidFill>
                  <a:srgbClr val="FFFFFF"/>
                </a:solidFill>
                <a:latin typeface="Fira Sans"/>
                <a:ea typeface="Fira Sans"/>
                <a:cs typeface="Fira Sans"/>
                <a:sym typeface="Fira Sans"/>
              </a:rPr>
              <a:t>Source: Noticiero Televisa</a:t>
            </a:r>
            <a:endParaRPr sz="1200">
              <a:solidFill>
                <a:srgbClr val="FFFFFF"/>
              </a:solidFill>
              <a:latin typeface="Fira Sans"/>
              <a:ea typeface="Fira Sans"/>
              <a:cs typeface="Fira Sans"/>
              <a:sym typeface="Fira Sans"/>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6e56d83749_2_3"/>
          <p:cNvSpPr/>
          <p:nvPr/>
        </p:nvSpPr>
        <p:spPr>
          <a:xfrm>
            <a:off x="2867339" y="335119"/>
            <a:ext cx="4886100" cy="492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600"/>
              <a:buFont typeface="Fira Sans"/>
              <a:buNone/>
            </a:pPr>
            <a:r>
              <a:rPr lang="es-MX" sz="2600" b="1">
                <a:solidFill>
                  <a:schemeClr val="dk1"/>
                </a:solidFill>
                <a:latin typeface="Fira Sans"/>
                <a:ea typeface="Fira Sans"/>
                <a:cs typeface="Fira Sans"/>
                <a:sym typeface="Fira Sans"/>
              </a:rPr>
              <a:t>Ciclociudades Manual</a:t>
            </a:r>
            <a:endParaRPr sz="2600" b="1" i="0" u="none" strike="noStrike" cap="none">
              <a:solidFill>
                <a:schemeClr val="lt1"/>
              </a:solidFill>
              <a:latin typeface="Fira Sans"/>
              <a:ea typeface="Fira Sans"/>
              <a:cs typeface="Fira Sans"/>
              <a:sym typeface="Fira Sans"/>
            </a:endParaRPr>
          </a:p>
        </p:txBody>
      </p:sp>
      <p:pic>
        <p:nvPicPr>
          <p:cNvPr id="67" name="Google Shape;67;g6e56d83749_2_3"/>
          <p:cNvPicPr preferRelativeResize="0"/>
          <p:nvPr/>
        </p:nvPicPr>
        <p:blipFill rotWithShape="1">
          <a:blip r:embed="rId3">
            <a:alphaModFix/>
          </a:blip>
          <a:srcRect/>
          <a:stretch/>
        </p:blipFill>
        <p:spPr>
          <a:xfrm>
            <a:off x="8029898" y="32057"/>
            <a:ext cx="673600" cy="795505"/>
          </a:xfrm>
          <a:prstGeom prst="rect">
            <a:avLst/>
          </a:prstGeom>
          <a:noFill/>
          <a:ln>
            <a:noFill/>
          </a:ln>
        </p:spPr>
      </p:pic>
      <p:pic>
        <p:nvPicPr>
          <p:cNvPr id="68" name="Google Shape;68;g6e56d83749_2_3"/>
          <p:cNvPicPr preferRelativeResize="0"/>
          <p:nvPr/>
        </p:nvPicPr>
        <p:blipFill rotWithShape="1">
          <a:blip r:embed="rId4">
            <a:alphaModFix/>
          </a:blip>
          <a:srcRect l="13858" t="17413" r="40101" b="4777"/>
          <a:stretch/>
        </p:blipFill>
        <p:spPr>
          <a:xfrm>
            <a:off x="758496" y="1716833"/>
            <a:ext cx="2115330" cy="2009892"/>
          </a:xfrm>
          <a:prstGeom prst="rect">
            <a:avLst/>
          </a:prstGeom>
          <a:noFill/>
          <a:ln>
            <a:noFill/>
          </a:ln>
        </p:spPr>
      </p:pic>
      <p:pic>
        <p:nvPicPr>
          <p:cNvPr id="69" name="Google Shape;69;g6e56d83749_2_3"/>
          <p:cNvPicPr preferRelativeResize="0"/>
          <p:nvPr/>
        </p:nvPicPr>
        <p:blipFill rotWithShape="1">
          <a:blip r:embed="rId5">
            <a:alphaModFix/>
          </a:blip>
          <a:srcRect l="19593" t="24043" r="45554" b="13456"/>
          <a:stretch/>
        </p:blipFill>
        <p:spPr>
          <a:xfrm>
            <a:off x="3608347" y="1716833"/>
            <a:ext cx="2021062" cy="2037696"/>
          </a:xfrm>
          <a:prstGeom prst="rect">
            <a:avLst/>
          </a:prstGeom>
          <a:noFill/>
          <a:ln>
            <a:noFill/>
          </a:ln>
        </p:spPr>
      </p:pic>
      <p:pic>
        <p:nvPicPr>
          <p:cNvPr id="70" name="Google Shape;70;g6e56d83749_2_3"/>
          <p:cNvPicPr preferRelativeResize="0"/>
          <p:nvPr/>
        </p:nvPicPr>
        <p:blipFill rotWithShape="1">
          <a:blip r:embed="rId6">
            <a:alphaModFix/>
          </a:blip>
          <a:srcRect l="19593" t="24296" r="45412" b="14225"/>
          <a:stretch/>
        </p:blipFill>
        <p:spPr>
          <a:xfrm>
            <a:off x="6363930" y="1716833"/>
            <a:ext cx="2034076" cy="2009067"/>
          </a:xfrm>
          <a:prstGeom prst="rect">
            <a:avLst/>
          </a:prstGeom>
          <a:noFill/>
          <a:ln>
            <a:noFill/>
          </a:ln>
        </p:spPr>
      </p:pic>
      <p:pic>
        <p:nvPicPr>
          <p:cNvPr id="71" name="Google Shape;71;g6e56d83749_2_3"/>
          <p:cNvPicPr preferRelativeResize="0"/>
          <p:nvPr/>
        </p:nvPicPr>
        <p:blipFill rotWithShape="1">
          <a:blip r:embed="rId7">
            <a:alphaModFix/>
          </a:blip>
          <a:srcRect l="19306" t="25064" r="45411" b="13457"/>
          <a:stretch/>
        </p:blipFill>
        <p:spPr>
          <a:xfrm>
            <a:off x="758496" y="4086805"/>
            <a:ext cx="2115330" cy="2072335"/>
          </a:xfrm>
          <a:prstGeom prst="rect">
            <a:avLst/>
          </a:prstGeom>
          <a:noFill/>
          <a:ln>
            <a:noFill/>
          </a:ln>
        </p:spPr>
      </p:pic>
      <p:pic>
        <p:nvPicPr>
          <p:cNvPr id="72" name="Google Shape;72;g6e56d83749_2_3"/>
          <p:cNvPicPr preferRelativeResize="0"/>
          <p:nvPr/>
        </p:nvPicPr>
        <p:blipFill rotWithShape="1">
          <a:blip r:embed="rId8">
            <a:alphaModFix/>
          </a:blip>
          <a:srcRect l="19450" t="24299" r="45553" b="13711"/>
          <a:stretch/>
        </p:blipFill>
        <p:spPr>
          <a:xfrm>
            <a:off x="3574415" y="4045620"/>
            <a:ext cx="2092316" cy="2083741"/>
          </a:xfrm>
          <a:prstGeom prst="rect">
            <a:avLst/>
          </a:prstGeom>
          <a:noFill/>
          <a:ln>
            <a:noFill/>
          </a:ln>
        </p:spPr>
      </p:pic>
      <p:pic>
        <p:nvPicPr>
          <p:cNvPr id="73" name="Google Shape;73;g6e56d83749_2_3"/>
          <p:cNvPicPr preferRelativeResize="0"/>
          <p:nvPr/>
        </p:nvPicPr>
        <p:blipFill rotWithShape="1">
          <a:blip r:embed="rId9">
            <a:alphaModFix/>
          </a:blip>
          <a:srcRect l="19736" t="25316" r="45411" b="12951"/>
          <a:stretch/>
        </p:blipFill>
        <p:spPr>
          <a:xfrm>
            <a:off x="6347009" y="4086805"/>
            <a:ext cx="2050994" cy="2042556"/>
          </a:xfrm>
          <a:prstGeom prst="rect">
            <a:avLst/>
          </a:prstGeom>
          <a:noFill/>
          <a:ln>
            <a:noFill/>
          </a:ln>
        </p:spPr>
      </p:pic>
      <p:sp>
        <p:nvSpPr>
          <p:cNvPr id="74" name="Google Shape;74;g6e56d83749_2_3"/>
          <p:cNvSpPr/>
          <p:nvPr/>
        </p:nvSpPr>
        <p:spPr>
          <a:xfrm>
            <a:off x="374735" y="1073633"/>
            <a:ext cx="28653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1800">
                <a:solidFill>
                  <a:srgbClr val="FFFFFF"/>
                </a:solidFill>
                <a:latin typeface="Fira Sans"/>
                <a:ea typeface="Fira Sans"/>
                <a:cs typeface="Fira Sans"/>
                <a:sym typeface="Fira Sans"/>
              </a:rPr>
              <a:t>Bicycle mobility as a public policy</a:t>
            </a:r>
            <a:endParaRPr sz="1800" b="0" i="0" u="none" strike="noStrike" cap="none">
              <a:solidFill>
                <a:srgbClr val="FFFFFF"/>
              </a:solidFill>
              <a:latin typeface="Fira Sans"/>
              <a:ea typeface="Fira Sans"/>
              <a:cs typeface="Fira Sans"/>
              <a:sym typeface="Fira Sans"/>
            </a:endParaRPr>
          </a:p>
        </p:txBody>
      </p:sp>
      <p:sp>
        <p:nvSpPr>
          <p:cNvPr id="75" name="Google Shape;75;g6e56d83749_2_3"/>
          <p:cNvSpPr/>
          <p:nvPr/>
        </p:nvSpPr>
        <p:spPr>
          <a:xfrm>
            <a:off x="3296072" y="1051734"/>
            <a:ext cx="26196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1800">
                <a:solidFill>
                  <a:srgbClr val="FFFFFF"/>
                </a:solidFill>
                <a:latin typeface="Fira Sans"/>
                <a:ea typeface="Fira Sans"/>
                <a:cs typeface="Fira Sans"/>
                <a:sym typeface="Fira Sans"/>
              </a:rPr>
              <a:t>Bicycle mobility program</a:t>
            </a:r>
            <a:endParaRPr sz="1800" b="0" i="0" u="none" strike="noStrike" cap="none">
              <a:solidFill>
                <a:srgbClr val="FFFFFF"/>
              </a:solidFill>
              <a:latin typeface="Fira Sans"/>
              <a:ea typeface="Fira Sans"/>
              <a:cs typeface="Fira Sans"/>
              <a:sym typeface="Fira Sans"/>
            </a:endParaRPr>
          </a:p>
        </p:txBody>
      </p:sp>
      <p:sp>
        <p:nvSpPr>
          <p:cNvPr id="76" name="Google Shape;76;g6e56d83749_2_3"/>
          <p:cNvSpPr/>
          <p:nvPr/>
        </p:nvSpPr>
        <p:spPr>
          <a:xfrm>
            <a:off x="6071200" y="1118820"/>
            <a:ext cx="26196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1800">
                <a:solidFill>
                  <a:srgbClr val="FFFFFF"/>
                </a:solidFill>
                <a:latin typeface="Fira Sans"/>
                <a:ea typeface="Fira Sans"/>
                <a:cs typeface="Fira Sans"/>
                <a:sym typeface="Fira Sans"/>
              </a:rPr>
              <a:t>Cycling infrastructure network</a:t>
            </a:r>
            <a:endParaRPr sz="1800" b="0" i="0" u="none" strike="noStrike" cap="none">
              <a:solidFill>
                <a:srgbClr val="FFFFFF"/>
              </a:solidFill>
              <a:latin typeface="Fira Sans"/>
              <a:ea typeface="Fira Sans"/>
              <a:cs typeface="Fira Sans"/>
              <a:sym typeface="Fira Sans"/>
            </a:endParaRPr>
          </a:p>
        </p:txBody>
      </p:sp>
      <p:sp>
        <p:nvSpPr>
          <p:cNvPr id="77" name="Google Shape;77;g6e56d83749_2_3"/>
          <p:cNvSpPr/>
          <p:nvPr/>
        </p:nvSpPr>
        <p:spPr>
          <a:xfrm>
            <a:off x="550412" y="6166683"/>
            <a:ext cx="2619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1800" b="0" i="0" u="none" strike="noStrike" cap="none">
                <a:solidFill>
                  <a:srgbClr val="FFFFFF"/>
                </a:solidFill>
                <a:latin typeface="Fira Sans"/>
                <a:ea typeface="Fira Sans"/>
                <a:cs typeface="Fira Sans"/>
                <a:sym typeface="Fira Sans"/>
              </a:rPr>
              <a:t>Infrastructur</a:t>
            </a:r>
            <a:r>
              <a:rPr lang="es-MX" sz="1800">
                <a:solidFill>
                  <a:srgbClr val="FFFFFF"/>
                </a:solidFill>
                <a:latin typeface="Fira Sans"/>
                <a:ea typeface="Fira Sans"/>
                <a:cs typeface="Fira Sans"/>
                <a:sym typeface="Fira Sans"/>
              </a:rPr>
              <a:t>e</a:t>
            </a:r>
            <a:endParaRPr sz="1800" b="0" i="0" u="none" strike="noStrike" cap="none">
              <a:solidFill>
                <a:srgbClr val="FFFFFF"/>
              </a:solidFill>
              <a:latin typeface="Fira Sans"/>
              <a:ea typeface="Fira Sans"/>
              <a:cs typeface="Fira Sans"/>
              <a:sym typeface="Fira Sans"/>
            </a:endParaRPr>
          </a:p>
        </p:txBody>
      </p:sp>
      <p:sp>
        <p:nvSpPr>
          <p:cNvPr id="78" name="Google Shape;78;g6e56d83749_2_3"/>
          <p:cNvSpPr/>
          <p:nvPr/>
        </p:nvSpPr>
        <p:spPr>
          <a:xfrm>
            <a:off x="3309110" y="6215595"/>
            <a:ext cx="2619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1800" b="0" i="0" u="none" strike="noStrike" cap="none">
                <a:solidFill>
                  <a:srgbClr val="FFFFFF"/>
                </a:solidFill>
                <a:latin typeface="Fira Sans"/>
                <a:ea typeface="Fira Sans"/>
                <a:cs typeface="Fira Sans"/>
                <a:sym typeface="Fira Sans"/>
              </a:rPr>
              <a:t>Intermodali</a:t>
            </a:r>
            <a:r>
              <a:rPr lang="es-MX" sz="1800">
                <a:solidFill>
                  <a:srgbClr val="FFFFFF"/>
                </a:solidFill>
                <a:latin typeface="Fira Sans"/>
                <a:ea typeface="Fira Sans"/>
                <a:cs typeface="Fira Sans"/>
                <a:sym typeface="Fira Sans"/>
              </a:rPr>
              <a:t>ty</a:t>
            </a:r>
            <a:endParaRPr sz="1800" b="0" i="0" u="none" strike="noStrike" cap="none">
              <a:solidFill>
                <a:srgbClr val="FFFFFF"/>
              </a:solidFill>
              <a:latin typeface="Fira Sans"/>
              <a:ea typeface="Fira Sans"/>
              <a:cs typeface="Fira Sans"/>
              <a:sym typeface="Fira Sans"/>
            </a:endParaRPr>
          </a:p>
        </p:txBody>
      </p:sp>
      <p:sp>
        <p:nvSpPr>
          <p:cNvPr id="79" name="Google Shape;79;g6e56d83749_2_3"/>
          <p:cNvSpPr/>
          <p:nvPr/>
        </p:nvSpPr>
        <p:spPr>
          <a:xfrm>
            <a:off x="6121911" y="6211373"/>
            <a:ext cx="2619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1800" b="0" i="0" u="none" strike="noStrike" cap="none">
                <a:solidFill>
                  <a:srgbClr val="FFFFFF"/>
                </a:solidFill>
                <a:latin typeface="Fira Sans"/>
                <a:ea typeface="Fira Sans"/>
                <a:cs typeface="Fira Sans"/>
                <a:sym typeface="Fira Sans"/>
              </a:rPr>
              <a:t>Educa</a:t>
            </a:r>
            <a:r>
              <a:rPr lang="es-MX" sz="1800">
                <a:solidFill>
                  <a:srgbClr val="FFFFFF"/>
                </a:solidFill>
                <a:latin typeface="Fira Sans"/>
                <a:ea typeface="Fira Sans"/>
                <a:cs typeface="Fira Sans"/>
                <a:sym typeface="Fira Sans"/>
              </a:rPr>
              <a:t>tion and promotion</a:t>
            </a:r>
            <a:endParaRPr sz="1800" b="0" i="0" u="none" strike="noStrike" cap="none">
              <a:solidFill>
                <a:srgbClr val="FFFFFF"/>
              </a:solidFill>
              <a:latin typeface="Fira Sans"/>
              <a:ea typeface="Fira Sans"/>
              <a:cs typeface="Fira Sans"/>
              <a:sym typeface="Fira Sans"/>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p:nvPr/>
        </p:nvSpPr>
        <p:spPr>
          <a:xfrm>
            <a:off x="0" y="1052513"/>
            <a:ext cx="9144000" cy="5805487"/>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2" name="Google Shape;452;p32"/>
          <p:cNvPicPr preferRelativeResize="0"/>
          <p:nvPr/>
        </p:nvPicPr>
        <p:blipFill rotWithShape="1">
          <a:blip r:embed="rId3">
            <a:alphaModFix/>
          </a:blip>
          <a:srcRect/>
          <a:stretch/>
        </p:blipFill>
        <p:spPr>
          <a:xfrm>
            <a:off x="8029898" y="32057"/>
            <a:ext cx="673600" cy="795505"/>
          </a:xfrm>
          <a:prstGeom prst="rect">
            <a:avLst/>
          </a:prstGeom>
          <a:noFill/>
          <a:ln>
            <a:noFill/>
          </a:ln>
        </p:spPr>
      </p:pic>
      <p:pic>
        <p:nvPicPr>
          <p:cNvPr id="453" name="Google Shape;453;p32"/>
          <p:cNvPicPr preferRelativeResize="0"/>
          <p:nvPr/>
        </p:nvPicPr>
        <p:blipFill rotWithShape="1">
          <a:blip r:embed="rId4">
            <a:alphaModFix/>
          </a:blip>
          <a:srcRect/>
          <a:stretch/>
        </p:blipFill>
        <p:spPr>
          <a:xfrm>
            <a:off x="3175825" y="1431600"/>
            <a:ext cx="5674900" cy="5047325"/>
          </a:xfrm>
          <a:prstGeom prst="rect">
            <a:avLst/>
          </a:prstGeom>
          <a:noFill/>
          <a:ln>
            <a:noFill/>
          </a:ln>
        </p:spPr>
      </p:pic>
      <p:sp>
        <p:nvSpPr>
          <p:cNvPr id="454" name="Google Shape;454;p32"/>
          <p:cNvSpPr txBox="1"/>
          <p:nvPr/>
        </p:nvSpPr>
        <p:spPr>
          <a:xfrm>
            <a:off x="594975" y="3220400"/>
            <a:ext cx="2580900" cy="20523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es-MX" sz="1600">
                <a:latin typeface="Fira Sans"/>
                <a:ea typeface="Fira Sans"/>
                <a:cs typeface="Fira Sans"/>
                <a:sym typeface="Fira Sans"/>
              </a:rPr>
              <a:t>...and the improvement is visible.</a:t>
            </a:r>
            <a:endParaRPr sz="1600" b="1">
              <a:latin typeface="Fira Sans"/>
              <a:ea typeface="Fira Sans"/>
              <a:cs typeface="Fira Sans"/>
              <a:sym typeface="Fira Sans"/>
            </a:endParaRPr>
          </a:p>
        </p:txBody>
      </p:sp>
      <p:sp>
        <p:nvSpPr>
          <p:cNvPr id="455" name="Google Shape;455;p32"/>
          <p:cNvSpPr/>
          <p:nvPr/>
        </p:nvSpPr>
        <p:spPr>
          <a:xfrm>
            <a:off x="3627450" y="5405500"/>
            <a:ext cx="684600" cy="384300"/>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99B1C"/>
              </a:highlight>
            </a:endParaRPr>
          </a:p>
        </p:txBody>
      </p:sp>
      <p:sp>
        <p:nvSpPr>
          <p:cNvPr id="456" name="Google Shape;456;p32"/>
          <p:cNvSpPr/>
          <p:nvPr/>
        </p:nvSpPr>
        <p:spPr>
          <a:xfrm>
            <a:off x="3478225" y="354950"/>
            <a:ext cx="4551600" cy="8844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000000"/>
              </a:buClr>
              <a:buSzPts val="2000"/>
              <a:buFont typeface="Arial"/>
              <a:buNone/>
            </a:pPr>
            <a:r>
              <a:rPr lang="es-MX" sz="2200" b="1">
                <a:solidFill>
                  <a:schemeClr val="dk1"/>
                </a:solidFill>
                <a:latin typeface="Fira Sans"/>
                <a:ea typeface="Fira Sans"/>
                <a:cs typeface="Fira Sans"/>
                <a:sym typeface="Fira Sans"/>
              </a:rPr>
              <a:t>Evolution of city scores 2015-2018</a:t>
            </a:r>
            <a:endParaRPr sz="2200" b="1" i="0" u="none" strike="noStrike" cap="none">
              <a:solidFill>
                <a:srgbClr val="FFFFFF"/>
              </a:solidFill>
              <a:latin typeface="Fira Sans"/>
              <a:ea typeface="Fira Sans"/>
              <a:cs typeface="Fira Sans"/>
              <a:sym typeface="Fira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6e68656e03_0_6"/>
          <p:cNvSpPr txBox="1">
            <a:spLocks noGrp="1"/>
          </p:cNvSpPr>
          <p:nvPr>
            <p:ph type="ctrTitle"/>
          </p:nvPr>
        </p:nvSpPr>
        <p:spPr>
          <a:xfrm>
            <a:off x="685800" y="1884380"/>
            <a:ext cx="7772400" cy="3367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MX" sz="4600" b="1">
                <a:latin typeface="Fira Sans"/>
                <a:ea typeface="Fira Sans"/>
                <a:cs typeface="Fira Sans"/>
                <a:sym typeface="Fira Sans"/>
              </a:rPr>
              <a:t>The Ranking is no longer a contest, but a tool to identify the strengths and weaknesses of each city and measure progress.</a:t>
            </a:r>
            <a:endParaRPr sz="4600" b="1">
              <a:latin typeface="Fira Sans"/>
              <a:ea typeface="Fira Sans"/>
              <a:cs typeface="Fira Sans"/>
              <a:sym typeface="Fira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6e56d83749_0_30"/>
          <p:cNvSpPr/>
          <p:nvPr/>
        </p:nvSpPr>
        <p:spPr>
          <a:xfrm>
            <a:off x="3562450" y="2530750"/>
            <a:ext cx="4774200" cy="29985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20000"/>
              </a:lnSpc>
              <a:spcBef>
                <a:spcPts val="0"/>
              </a:spcBef>
              <a:spcAft>
                <a:spcPts val="0"/>
              </a:spcAft>
              <a:buClr>
                <a:srgbClr val="FFFFFF"/>
              </a:buClr>
              <a:buSzPts val="1800"/>
              <a:buFont typeface="Fira Sans"/>
              <a:buChar char="●"/>
            </a:pPr>
            <a:r>
              <a:rPr lang="es-MX" sz="1800">
                <a:solidFill>
                  <a:srgbClr val="FFFFFF"/>
                </a:solidFill>
                <a:latin typeface="Fira Sans"/>
                <a:ea typeface="Fira Sans"/>
                <a:cs typeface="Fira Sans"/>
                <a:sym typeface="Fira Sans"/>
              </a:rPr>
              <a:t>Open and accessible information is key to monitor and evaluate progress made in cycling mobility policies.</a:t>
            </a:r>
            <a:endParaRPr sz="1800">
              <a:solidFill>
                <a:srgbClr val="FFFFFF"/>
              </a:solidFill>
              <a:latin typeface="Fira Sans"/>
              <a:ea typeface="Fira Sans"/>
              <a:cs typeface="Fira Sans"/>
              <a:sym typeface="Fira Sans"/>
            </a:endParaRPr>
          </a:p>
          <a:p>
            <a:pPr marL="457200" marR="0" lvl="0" indent="-342900" algn="l" rtl="0">
              <a:lnSpc>
                <a:spcPct val="120000"/>
              </a:lnSpc>
              <a:spcBef>
                <a:spcPts val="1000"/>
              </a:spcBef>
              <a:spcAft>
                <a:spcPts val="0"/>
              </a:spcAft>
              <a:buClr>
                <a:srgbClr val="FFFFFF"/>
              </a:buClr>
              <a:buSzPts val="1800"/>
              <a:buFont typeface="Fira Sans"/>
              <a:buChar char="●"/>
            </a:pPr>
            <a:r>
              <a:rPr lang="es-MX" sz="1800">
                <a:solidFill>
                  <a:srgbClr val="FFFFFF"/>
                </a:solidFill>
                <a:latin typeface="Fira Sans"/>
                <a:ea typeface="Fira Sans"/>
                <a:cs typeface="Fira Sans"/>
                <a:sym typeface="Fira Sans"/>
              </a:rPr>
              <a:t>Participation from civil society and government is fundamental.</a:t>
            </a:r>
            <a:endParaRPr sz="1800">
              <a:solidFill>
                <a:srgbClr val="FFFFFF"/>
              </a:solidFill>
              <a:latin typeface="Fira Sans"/>
              <a:ea typeface="Fira Sans"/>
              <a:cs typeface="Fira Sans"/>
              <a:sym typeface="Fira Sans"/>
            </a:endParaRPr>
          </a:p>
          <a:p>
            <a:pPr marL="457200" lvl="0" indent="-342900" algn="l" rtl="0">
              <a:lnSpc>
                <a:spcPct val="120000"/>
              </a:lnSpc>
              <a:spcBef>
                <a:spcPts val="1000"/>
              </a:spcBef>
              <a:spcAft>
                <a:spcPts val="1000"/>
              </a:spcAft>
              <a:buClr>
                <a:schemeClr val="dk1"/>
              </a:buClr>
              <a:buSzPts val="1800"/>
              <a:buFont typeface="Fira Sans"/>
              <a:buChar char="●"/>
            </a:pPr>
            <a:r>
              <a:rPr lang="es-MX" sz="1800">
                <a:solidFill>
                  <a:schemeClr val="dk1"/>
                </a:solidFill>
                <a:latin typeface="Fira Sans"/>
                <a:ea typeface="Fira Sans"/>
                <a:cs typeface="Fira Sans"/>
                <a:sym typeface="Fira Sans"/>
              </a:rPr>
              <a:t>The ranking is useful even if not much is going on in your city yet: it’s a starting point for future improvement.</a:t>
            </a:r>
            <a:endParaRPr sz="1800">
              <a:solidFill>
                <a:srgbClr val="FFFFFF"/>
              </a:solidFill>
              <a:latin typeface="Fira Sans"/>
              <a:ea typeface="Fira Sans"/>
              <a:cs typeface="Fira Sans"/>
              <a:sym typeface="Fira Sans"/>
            </a:endParaRPr>
          </a:p>
        </p:txBody>
      </p:sp>
      <p:sp>
        <p:nvSpPr>
          <p:cNvPr id="468" name="Google Shape;468;g6e56d83749_0_30"/>
          <p:cNvSpPr txBox="1"/>
          <p:nvPr/>
        </p:nvSpPr>
        <p:spPr>
          <a:xfrm>
            <a:off x="987950" y="2487075"/>
            <a:ext cx="2609100"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a:solidFill>
                  <a:srgbClr val="FFFFFF"/>
                </a:solidFill>
                <a:latin typeface="Fira Sans"/>
                <a:ea typeface="Fira Sans"/>
                <a:cs typeface="Fira Sans"/>
                <a:sym typeface="Fira Sans"/>
              </a:rPr>
              <a:t>Lessons learned and next steps </a:t>
            </a:r>
            <a:endParaRPr sz="3000" b="1" i="0" u="none" strike="noStrike" cap="none">
              <a:solidFill>
                <a:srgbClr val="FFFFFF"/>
              </a:solidFill>
              <a:latin typeface="Fira Sans"/>
              <a:ea typeface="Fira Sans"/>
              <a:cs typeface="Fira Sans"/>
              <a:sym typeface="Fira Sans"/>
            </a:endParaRPr>
          </a:p>
        </p:txBody>
      </p:sp>
      <p:pic>
        <p:nvPicPr>
          <p:cNvPr id="469" name="Google Shape;469;g6e56d83749_0_30"/>
          <p:cNvPicPr preferRelativeResize="0"/>
          <p:nvPr/>
        </p:nvPicPr>
        <p:blipFill rotWithShape="1">
          <a:blip r:embed="rId3">
            <a:alphaModFix/>
          </a:blip>
          <a:srcRect/>
          <a:stretch/>
        </p:blipFill>
        <p:spPr>
          <a:xfrm>
            <a:off x="987957" y="1667925"/>
            <a:ext cx="847724" cy="819149"/>
          </a:xfrm>
          <a:prstGeom prst="rect">
            <a:avLst/>
          </a:prstGeom>
          <a:noFill/>
          <a:ln>
            <a:noFill/>
          </a:ln>
        </p:spPr>
      </p:pic>
      <p:pic>
        <p:nvPicPr>
          <p:cNvPr id="470" name="Google Shape;470;g6e56d83749_0_30"/>
          <p:cNvPicPr preferRelativeResize="0"/>
          <p:nvPr/>
        </p:nvPicPr>
        <p:blipFill rotWithShape="1">
          <a:blip r:embed="rId4">
            <a:alphaModFix/>
          </a:blip>
          <a:srcRect/>
          <a:stretch/>
        </p:blipFill>
        <p:spPr>
          <a:xfrm>
            <a:off x="8029898" y="32057"/>
            <a:ext cx="673600" cy="795505"/>
          </a:xfrm>
          <a:prstGeom prst="rect">
            <a:avLst/>
          </a:prstGeom>
          <a:noFill/>
          <a:ln>
            <a:noFill/>
          </a:ln>
        </p:spPr>
      </p:pic>
      <p:sp>
        <p:nvSpPr>
          <p:cNvPr id="471" name="Google Shape;471;g6e56d83749_0_30"/>
          <p:cNvSpPr/>
          <p:nvPr/>
        </p:nvSpPr>
        <p:spPr>
          <a:xfrm>
            <a:off x="2867339" y="335119"/>
            <a:ext cx="48861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39"/>
          <p:cNvPicPr preferRelativeResize="0"/>
          <p:nvPr/>
        </p:nvPicPr>
        <p:blipFill rotWithShape="1">
          <a:blip r:embed="rId3">
            <a:alphaModFix/>
          </a:blip>
          <a:srcRect/>
          <a:stretch/>
        </p:blipFill>
        <p:spPr>
          <a:xfrm>
            <a:off x="2085021" y="1558925"/>
            <a:ext cx="4973958" cy="2200767"/>
          </a:xfrm>
          <a:prstGeom prst="rect">
            <a:avLst/>
          </a:prstGeom>
          <a:noFill/>
          <a:ln>
            <a:noFill/>
          </a:ln>
        </p:spPr>
      </p:pic>
      <p:sp>
        <p:nvSpPr>
          <p:cNvPr id="477" name="Google Shape;477;p39"/>
          <p:cNvSpPr txBox="1"/>
          <p:nvPr/>
        </p:nvSpPr>
        <p:spPr>
          <a:xfrm>
            <a:off x="0" y="4714875"/>
            <a:ext cx="9155113" cy="584200"/>
          </a:xfrm>
          <a:prstGeom prst="rect">
            <a:avLst/>
          </a:prstGeom>
          <a:solidFill>
            <a:srgbClr val="A5A5A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3200" b="0" i="0" u="none" strike="noStrike" cap="none" dirty="0">
                <a:solidFill>
                  <a:schemeClr val="lt1"/>
                </a:solidFill>
                <a:latin typeface="Overlock"/>
                <a:ea typeface="Overlock"/>
                <a:cs typeface="Overlock"/>
                <a:sym typeface="Overlock"/>
              </a:rPr>
              <a:t>México se sube a la bici</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0"/>
          <p:cNvSpPr txBox="1"/>
          <p:nvPr/>
        </p:nvSpPr>
        <p:spPr>
          <a:xfrm>
            <a:off x="0" y="2600550"/>
            <a:ext cx="9144000" cy="132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MX" sz="6000" b="1">
                <a:solidFill>
                  <a:schemeClr val="lt1"/>
                </a:solidFill>
                <a:latin typeface="Fira Sans"/>
                <a:ea typeface="Fira Sans"/>
                <a:cs typeface="Fira Sans"/>
                <a:sym typeface="Fira Sans"/>
              </a:rPr>
              <a:t>Thank you!</a:t>
            </a:r>
            <a:endParaRPr sz="6000" b="1" i="0" u="none" strike="noStrike" cap="none">
              <a:solidFill>
                <a:schemeClr val="lt1"/>
              </a:solidFill>
              <a:latin typeface="Fira Sans"/>
              <a:ea typeface="Fira Sans"/>
              <a:cs typeface="Fira Sans"/>
              <a:sym typeface="Fira Sans"/>
            </a:endParaRPr>
          </a:p>
        </p:txBody>
      </p:sp>
      <p:sp>
        <p:nvSpPr>
          <p:cNvPr id="483" name="Google Shape;483;p40"/>
          <p:cNvSpPr/>
          <p:nvPr/>
        </p:nvSpPr>
        <p:spPr>
          <a:xfrm>
            <a:off x="2285999" y="3907680"/>
            <a:ext cx="4572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600" dirty="0">
                <a:solidFill>
                  <a:schemeClr val="lt1"/>
                </a:solidFill>
                <a:latin typeface="Fira Sans"/>
                <a:ea typeface="Fira Sans"/>
                <a:cs typeface="Fira Sans"/>
                <a:sym typeface="Fira Sans"/>
              </a:rPr>
              <a:t>::: </a:t>
            </a:r>
            <a:r>
              <a:rPr lang="es-MX" sz="1600" b="0" i="0" u="none" strike="noStrike" cap="none" dirty="0">
                <a:solidFill>
                  <a:schemeClr val="lt1"/>
                </a:solidFill>
                <a:latin typeface="Fira Sans"/>
                <a:ea typeface="Fira Sans"/>
                <a:cs typeface="Fira Sans"/>
                <a:sym typeface="Fira Sans"/>
              </a:rPr>
              <a:t>mexico.itdp.org ::: @</a:t>
            </a:r>
            <a:r>
              <a:rPr lang="es-MX" sz="1600" b="0" i="0" u="none" strike="noStrike" cap="none" dirty="0" err="1">
                <a:solidFill>
                  <a:schemeClr val="lt1"/>
                </a:solidFill>
                <a:latin typeface="Fira Sans"/>
                <a:ea typeface="Fira Sans"/>
                <a:cs typeface="Fira Sans"/>
                <a:sym typeface="Fira Sans"/>
              </a:rPr>
              <a:t>ITDP</a:t>
            </a:r>
            <a:r>
              <a:rPr lang="es-MX" sz="1600" dirty="0" err="1">
                <a:solidFill>
                  <a:schemeClr val="lt1"/>
                </a:solidFill>
                <a:latin typeface="Fira Sans"/>
                <a:ea typeface="Fira Sans"/>
                <a:cs typeface="Fira Sans"/>
                <a:sym typeface="Fira Sans"/>
              </a:rPr>
              <a:t>mx</a:t>
            </a:r>
            <a:endParaRPr sz="1600" b="0" i="0" u="none" strike="noStrike" cap="none" dirty="0">
              <a:solidFill>
                <a:schemeClr val="lt1"/>
              </a:solidFill>
              <a:latin typeface="Fira Sans"/>
              <a:ea typeface="Fira Sans"/>
              <a:cs typeface="Fira Sans"/>
              <a:sym typeface="Fira Sans"/>
            </a:endParaRPr>
          </a:p>
        </p:txBody>
      </p:sp>
      <p:pic>
        <p:nvPicPr>
          <p:cNvPr id="484" name="Google Shape;484;p40"/>
          <p:cNvPicPr preferRelativeResize="0"/>
          <p:nvPr/>
        </p:nvPicPr>
        <p:blipFill rotWithShape="1">
          <a:blip r:embed="rId3">
            <a:alphaModFix/>
          </a:blip>
          <a:srcRect/>
          <a:stretch/>
        </p:blipFill>
        <p:spPr>
          <a:xfrm>
            <a:off x="7076453" y="4564301"/>
            <a:ext cx="1706559" cy="2015404"/>
          </a:xfrm>
          <a:prstGeom prst="rect">
            <a:avLst/>
          </a:prstGeom>
          <a:noFill/>
          <a:ln>
            <a:noFill/>
          </a:ln>
        </p:spPr>
      </p:pic>
      <p:sp>
        <p:nvSpPr>
          <p:cNvPr id="5" name="Google Shape;483;p40"/>
          <p:cNvSpPr/>
          <p:nvPr/>
        </p:nvSpPr>
        <p:spPr>
          <a:xfrm>
            <a:off x="2285999" y="4395024"/>
            <a:ext cx="4572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600" dirty="0" smtClean="0">
                <a:solidFill>
                  <a:schemeClr val="lt1"/>
                </a:solidFill>
                <a:latin typeface="Fira Sans"/>
                <a:ea typeface="Fira Sans"/>
                <a:cs typeface="Fira Sans"/>
                <a:sym typeface="Fira Sans"/>
              </a:rPr>
              <a:t>sonia.medina@itdp.org</a:t>
            </a:r>
          </a:p>
          <a:p>
            <a:pPr marL="0" marR="0" lvl="0" indent="0" algn="ctr" rtl="0">
              <a:lnSpc>
                <a:spcPct val="100000"/>
              </a:lnSpc>
              <a:spcBef>
                <a:spcPts val="0"/>
              </a:spcBef>
              <a:spcAft>
                <a:spcPts val="0"/>
              </a:spcAft>
              <a:buNone/>
            </a:pPr>
            <a:r>
              <a:rPr lang="es-MX" sz="1600" dirty="0" smtClean="0">
                <a:solidFill>
                  <a:schemeClr val="lt1"/>
                </a:solidFill>
                <a:latin typeface="Fira Sans"/>
                <a:ea typeface="Fira Sans"/>
                <a:cs typeface="Fira Sans"/>
                <a:sym typeface="Fira Sans"/>
              </a:rPr>
              <a:t>c</a:t>
            </a:r>
            <a:r>
              <a:rPr lang="es-MX" sz="1600" b="0" i="0" u="none" strike="noStrike" cap="none" dirty="0" smtClean="0">
                <a:solidFill>
                  <a:schemeClr val="lt1"/>
                </a:solidFill>
                <a:latin typeface="Fira Sans"/>
                <a:ea typeface="Fira Sans"/>
                <a:cs typeface="Fira Sans"/>
                <a:sym typeface="Fira Sans"/>
              </a:rPr>
              <a:t>lara.vadillo</a:t>
            </a:r>
            <a:r>
              <a:rPr lang="es-MX" sz="1600" dirty="0" smtClean="0">
                <a:solidFill>
                  <a:schemeClr val="lt1"/>
                </a:solidFill>
                <a:latin typeface="Fira Sans"/>
                <a:ea typeface="Fira Sans"/>
                <a:cs typeface="Fira Sans"/>
                <a:sym typeface="Fira Sans"/>
              </a:rPr>
              <a:t>@itdp.org</a:t>
            </a:r>
          </a:p>
          <a:p>
            <a:pPr marL="0" marR="0" lvl="0" indent="0" algn="ctr" rtl="0">
              <a:lnSpc>
                <a:spcPct val="100000"/>
              </a:lnSpc>
              <a:spcBef>
                <a:spcPts val="0"/>
              </a:spcBef>
              <a:spcAft>
                <a:spcPts val="0"/>
              </a:spcAft>
              <a:buNone/>
            </a:pPr>
            <a:endParaRPr sz="1600" b="0" i="0" u="none" strike="noStrike" cap="none" dirty="0">
              <a:solidFill>
                <a:schemeClr val="lt1"/>
              </a:solidFill>
              <a:latin typeface="Fira Sans"/>
              <a:ea typeface="Fira Sans"/>
              <a:cs typeface="Fira Sans"/>
              <a:sym typeface="Fira Sans"/>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6e56d83749_2_23"/>
          <p:cNvSpPr/>
          <p:nvPr/>
        </p:nvSpPr>
        <p:spPr>
          <a:xfrm>
            <a:off x="2867339" y="335119"/>
            <a:ext cx="48861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a:solidFill>
                  <a:schemeClr val="lt1"/>
                </a:solidFill>
                <a:latin typeface="Fira Sans"/>
                <a:ea typeface="Fira Sans"/>
                <a:cs typeface="Fira Sans"/>
                <a:sym typeface="Fira Sans"/>
              </a:rPr>
              <a:t>C</a:t>
            </a:r>
            <a:r>
              <a:rPr lang="es-MX" sz="2600" b="1" i="0" u="none" strike="noStrike" cap="none">
                <a:solidFill>
                  <a:schemeClr val="lt1"/>
                </a:solidFill>
                <a:latin typeface="Fira Sans"/>
                <a:ea typeface="Fira Sans"/>
                <a:cs typeface="Fira Sans"/>
                <a:sym typeface="Fira Sans"/>
              </a:rPr>
              <a:t>iclociudades Strategy</a:t>
            </a:r>
            <a:endParaRPr sz="2600" b="1" i="0" u="none" strike="noStrike" cap="none">
              <a:solidFill>
                <a:schemeClr val="lt1"/>
              </a:solidFill>
              <a:latin typeface="Fira Sans"/>
              <a:ea typeface="Fira Sans"/>
              <a:cs typeface="Fira Sans"/>
              <a:sym typeface="Fira Sans"/>
            </a:endParaRPr>
          </a:p>
        </p:txBody>
      </p:sp>
      <p:pic>
        <p:nvPicPr>
          <p:cNvPr id="85" name="Google Shape;85;g6e56d83749_2_23"/>
          <p:cNvPicPr preferRelativeResize="0"/>
          <p:nvPr/>
        </p:nvPicPr>
        <p:blipFill rotWithShape="1">
          <a:blip r:embed="rId3">
            <a:alphaModFix/>
          </a:blip>
          <a:srcRect/>
          <a:stretch/>
        </p:blipFill>
        <p:spPr>
          <a:xfrm>
            <a:off x="8029898" y="32057"/>
            <a:ext cx="673600" cy="795505"/>
          </a:xfrm>
          <a:prstGeom prst="rect">
            <a:avLst/>
          </a:prstGeom>
          <a:noFill/>
          <a:ln>
            <a:noFill/>
          </a:ln>
        </p:spPr>
      </p:pic>
      <p:sp>
        <p:nvSpPr>
          <p:cNvPr id="86" name="Google Shape;86;g6e56d83749_2_23"/>
          <p:cNvSpPr/>
          <p:nvPr/>
        </p:nvSpPr>
        <p:spPr>
          <a:xfrm>
            <a:off x="614975" y="2777900"/>
            <a:ext cx="2935800" cy="107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Ciclociudades</a:t>
            </a:r>
            <a:endParaRPr sz="2600" b="1" i="0" u="none" strike="noStrike" cap="none">
              <a:solidFill>
                <a:schemeClr val="lt1"/>
              </a:solidFill>
              <a:latin typeface="Fira Sans"/>
              <a:ea typeface="Fira Sans"/>
              <a:cs typeface="Fira Sans"/>
              <a:sym typeface="Fira Sans"/>
            </a:endParaRPr>
          </a:p>
          <a:p>
            <a:pPr marL="0" marR="0" lvl="0" indent="0" algn="ctr" rtl="0">
              <a:lnSpc>
                <a:spcPct val="100000"/>
              </a:lnSpc>
              <a:spcBef>
                <a:spcPts val="0"/>
              </a:spcBef>
              <a:spcAft>
                <a:spcPts val="0"/>
              </a:spcAft>
              <a:buClr>
                <a:schemeClr val="lt1"/>
              </a:buClr>
              <a:buSzPts val="2600"/>
              <a:buFont typeface="Fira Sans"/>
              <a:buNone/>
            </a:pPr>
            <a:r>
              <a:rPr lang="es-MX" sz="2600" b="1">
                <a:solidFill>
                  <a:schemeClr val="lt1"/>
                </a:solidFill>
                <a:latin typeface="Fira Sans"/>
                <a:ea typeface="Fira Sans"/>
                <a:cs typeface="Fira Sans"/>
                <a:sym typeface="Fira Sans"/>
              </a:rPr>
              <a:t>manual content</a:t>
            </a:r>
            <a:endParaRPr sz="2600" b="1">
              <a:solidFill>
                <a:schemeClr val="lt1"/>
              </a:solidFill>
              <a:latin typeface="Fira Sans"/>
              <a:ea typeface="Fira Sans"/>
              <a:cs typeface="Fira Sans"/>
              <a:sym typeface="Fira Sans"/>
            </a:endParaRPr>
          </a:p>
        </p:txBody>
      </p:sp>
      <p:cxnSp>
        <p:nvCxnSpPr>
          <p:cNvPr id="87" name="Google Shape;87;g6e56d83749_2_23"/>
          <p:cNvCxnSpPr/>
          <p:nvPr/>
        </p:nvCxnSpPr>
        <p:spPr>
          <a:xfrm>
            <a:off x="3899775" y="3277275"/>
            <a:ext cx="1350300" cy="0"/>
          </a:xfrm>
          <a:prstGeom prst="straightConnector1">
            <a:avLst/>
          </a:prstGeom>
          <a:noFill/>
          <a:ln w="38100" cap="flat" cmpd="sng">
            <a:solidFill>
              <a:schemeClr val="dk2"/>
            </a:solidFill>
            <a:prstDash val="solid"/>
            <a:round/>
            <a:headEnd type="none" w="med" len="med"/>
            <a:tailEnd type="triangle" w="med" len="med"/>
          </a:ln>
        </p:spPr>
      </p:cxnSp>
      <p:sp>
        <p:nvSpPr>
          <p:cNvPr id="88" name="Google Shape;88;g6e56d83749_2_23"/>
          <p:cNvSpPr/>
          <p:nvPr/>
        </p:nvSpPr>
        <p:spPr>
          <a:xfrm>
            <a:off x="5516400" y="2814900"/>
            <a:ext cx="2935800" cy="107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a:solidFill>
                  <a:schemeClr val="lt1"/>
                </a:solidFill>
                <a:latin typeface="Fira Sans"/>
                <a:ea typeface="Fira Sans"/>
                <a:cs typeface="Fira Sans"/>
                <a:sym typeface="Fira Sans"/>
              </a:rPr>
              <a:t>Ranking ciclociudades indicators</a:t>
            </a:r>
            <a:endParaRPr sz="2600" b="1">
              <a:solidFill>
                <a:schemeClr val="lt1"/>
              </a:solidFill>
              <a:latin typeface="Fira Sans"/>
              <a:ea typeface="Fira Sans"/>
              <a:cs typeface="Fira Sans"/>
              <a:sym typeface="Fira Sans"/>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6e56d83749_0_0"/>
          <p:cNvSpPr/>
          <p:nvPr/>
        </p:nvSpPr>
        <p:spPr>
          <a:xfrm>
            <a:off x="2867339" y="335119"/>
            <a:ext cx="48861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sp>
        <p:nvSpPr>
          <p:cNvPr id="94" name="Google Shape;94;g6e56d83749_0_0"/>
          <p:cNvSpPr/>
          <p:nvPr/>
        </p:nvSpPr>
        <p:spPr>
          <a:xfrm>
            <a:off x="3240100" y="3957425"/>
            <a:ext cx="4789800" cy="2328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s-MX" sz="1800">
                <a:solidFill>
                  <a:schemeClr val="dk1"/>
                </a:solidFill>
                <a:latin typeface="Fira Sans"/>
                <a:ea typeface="Fira Sans"/>
                <a:cs typeface="Fira Sans"/>
                <a:sym typeface="Fira Sans"/>
              </a:rPr>
              <a:t>It functions as a tool to measure in a practical and coherent way cycling mobility policies. </a:t>
            </a:r>
            <a:endParaRPr sz="1800" b="0" i="0" u="none" strike="noStrike" cap="none">
              <a:solidFill>
                <a:schemeClr val="dk1"/>
              </a:solidFill>
              <a:latin typeface="Calibri"/>
              <a:ea typeface="Calibri"/>
              <a:cs typeface="Calibri"/>
              <a:sym typeface="Calibri"/>
            </a:endParaRPr>
          </a:p>
        </p:txBody>
      </p:sp>
      <p:sp>
        <p:nvSpPr>
          <p:cNvPr id="95" name="Google Shape;95;g6e56d83749_0_0"/>
          <p:cNvSpPr txBox="1"/>
          <p:nvPr/>
        </p:nvSpPr>
        <p:spPr>
          <a:xfrm>
            <a:off x="3240100" y="2439900"/>
            <a:ext cx="4953600"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None/>
            </a:pPr>
            <a:r>
              <a:rPr lang="es-MX" sz="1800" b="1">
                <a:solidFill>
                  <a:srgbClr val="FFFFFF"/>
                </a:solidFill>
                <a:latin typeface="Fira Sans"/>
                <a:ea typeface="Fira Sans"/>
                <a:cs typeface="Fira Sans"/>
                <a:sym typeface="Fira Sans"/>
              </a:rPr>
              <a:t>It is an evaluation project that seeks to measure the evolution of cycling mobility policies in Mexican cities.</a:t>
            </a:r>
            <a:endParaRPr sz="1800" b="1" i="0" u="none" strike="noStrike" cap="none">
              <a:solidFill>
                <a:srgbClr val="FFFFFF"/>
              </a:solidFill>
              <a:latin typeface="Fira Sans"/>
              <a:ea typeface="Fira Sans"/>
              <a:cs typeface="Fira Sans"/>
              <a:sym typeface="Fira Sans"/>
            </a:endParaRPr>
          </a:p>
        </p:txBody>
      </p:sp>
      <p:pic>
        <p:nvPicPr>
          <p:cNvPr id="96" name="Google Shape;96;g6e56d83749_0_0"/>
          <p:cNvPicPr preferRelativeResize="0"/>
          <p:nvPr/>
        </p:nvPicPr>
        <p:blipFill rotWithShape="1">
          <a:blip r:embed="rId3">
            <a:alphaModFix/>
          </a:blip>
          <a:srcRect/>
          <a:stretch/>
        </p:blipFill>
        <p:spPr>
          <a:xfrm>
            <a:off x="1021137" y="1427501"/>
            <a:ext cx="847724" cy="819149"/>
          </a:xfrm>
          <a:prstGeom prst="rect">
            <a:avLst/>
          </a:prstGeom>
          <a:noFill/>
          <a:ln>
            <a:noFill/>
          </a:ln>
        </p:spPr>
      </p:pic>
      <p:sp>
        <p:nvSpPr>
          <p:cNvPr id="97" name="Google Shape;97;g6e56d83749_0_0"/>
          <p:cNvSpPr txBox="1"/>
          <p:nvPr/>
        </p:nvSpPr>
        <p:spPr>
          <a:xfrm>
            <a:off x="1021125" y="2439900"/>
            <a:ext cx="1462800"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i="0" u="none" strike="noStrike" cap="none">
                <a:solidFill>
                  <a:srgbClr val="FFFFFF"/>
                </a:solidFill>
                <a:latin typeface="Fira Sans"/>
                <a:ea typeface="Fira Sans"/>
                <a:cs typeface="Fira Sans"/>
                <a:sym typeface="Fira Sans"/>
              </a:rPr>
              <a:t>¿</a:t>
            </a:r>
            <a:r>
              <a:rPr lang="es-MX" sz="3000" b="1">
                <a:solidFill>
                  <a:srgbClr val="FFFFFF"/>
                </a:solidFill>
                <a:latin typeface="Fira Sans"/>
                <a:ea typeface="Fira Sans"/>
                <a:cs typeface="Fira Sans"/>
                <a:sym typeface="Fira Sans"/>
              </a:rPr>
              <a:t>What is it</a:t>
            </a:r>
            <a:r>
              <a:rPr lang="es-MX" sz="3000" b="1" i="0" u="none" strike="noStrike" cap="none">
                <a:solidFill>
                  <a:srgbClr val="FFFFFF"/>
                </a:solidFill>
                <a:latin typeface="Fira Sans"/>
                <a:ea typeface="Fira Sans"/>
                <a:cs typeface="Fira Sans"/>
                <a:sym typeface="Fira Sans"/>
              </a:rPr>
              <a:t>?</a:t>
            </a:r>
            <a:endParaRPr sz="3000" b="1" i="0" u="none" strike="noStrike" cap="none">
              <a:solidFill>
                <a:srgbClr val="FFFFFF"/>
              </a:solidFill>
              <a:latin typeface="Fira Sans"/>
              <a:ea typeface="Fira Sans"/>
              <a:cs typeface="Fira Sans"/>
              <a:sym typeface="Fira Sans"/>
            </a:endParaRPr>
          </a:p>
        </p:txBody>
      </p:sp>
      <p:pic>
        <p:nvPicPr>
          <p:cNvPr id="98" name="Google Shape;98;g6e56d83749_0_0"/>
          <p:cNvPicPr preferRelativeResize="0"/>
          <p:nvPr/>
        </p:nvPicPr>
        <p:blipFill rotWithShape="1">
          <a:blip r:embed="rId4">
            <a:alphaModFix/>
          </a:blip>
          <a:srcRect/>
          <a:stretch/>
        </p:blipFill>
        <p:spPr>
          <a:xfrm>
            <a:off x="8029898" y="32057"/>
            <a:ext cx="673600" cy="795505"/>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a:off x="3132307" y="2642680"/>
            <a:ext cx="4572000" cy="20313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1800">
                <a:solidFill>
                  <a:srgbClr val="FFFFFF"/>
                </a:solidFill>
                <a:latin typeface="Fira Sans"/>
                <a:ea typeface="Fira Sans"/>
                <a:cs typeface="Fira Sans"/>
                <a:sym typeface="Fira Sans"/>
              </a:rPr>
              <a:t>Lead bicycle mobility public policies through open information and to everyone who is interested in encouraging bicycle mobility projects and public policies in their area. </a:t>
            </a:r>
            <a:endParaRPr sz="1800">
              <a:solidFill>
                <a:srgbClr val="FFFFFF"/>
              </a:solidFill>
              <a:latin typeface="Fira Sans"/>
              <a:ea typeface="Fira Sans"/>
              <a:cs typeface="Fira Sans"/>
              <a:sym typeface="Fira Sans"/>
            </a:endParaRPr>
          </a:p>
          <a:p>
            <a:pPr marL="0" marR="0" lvl="0" indent="0" algn="l" rtl="0">
              <a:lnSpc>
                <a:spcPct val="120000"/>
              </a:lnSpc>
              <a:spcBef>
                <a:spcPts val="0"/>
              </a:spcBef>
              <a:spcAft>
                <a:spcPts val="0"/>
              </a:spcAft>
              <a:buClr>
                <a:srgbClr val="000000"/>
              </a:buClr>
              <a:buSzPts val="1800"/>
              <a:buFont typeface="Arial"/>
              <a:buNone/>
            </a:pPr>
            <a:endParaRPr sz="1800" b="0" i="0" u="none" strike="noStrike" cap="none">
              <a:solidFill>
                <a:srgbClr val="FFFFFF"/>
              </a:solidFill>
              <a:latin typeface="Fira Sans"/>
              <a:ea typeface="Fira Sans"/>
              <a:cs typeface="Fira Sans"/>
              <a:sym typeface="Fira Sans"/>
            </a:endParaRPr>
          </a:p>
        </p:txBody>
      </p:sp>
      <p:sp>
        <p:nvSpPr>
          <p:cNvPr id="104" name="Google Shape;104;p3"/>
          <p:cNvSpPr txBox="1"/>
          <p:nvPr/>
        </p:nvSpPr>
        <p:spPr>
          <a:xfrm>
            <a:off x="1062963" y="2487075"/>
            <a:ext cx="1879500" cy="1132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s-MX" sz="3000" b="1" i="0" u="none" strike="noStrike" cap="none">
                <a:solidFill>
                  <a:srgbClr val="FFFFFF"/>
                </a:solidFill>
                <a:latin typeface="Fira Sans"/>
                <a:ea typeface="Fira Sans"/>
                <a:cs typeface="Fira Sans"/>
                <a:sym typeface="Fira Sans"/>
              </a:rPr>
              <a:t>Objectiv</a:t>
            </a:r>
            <a:r>
              <a:rPr lang="es-MX" sz="3000" b="1">
                <a:solidFill>
                  <a:srgbClr val="FFFFFF"/>
                </a:solidFill>
                <a:latin typeface="Fira Sans"/>
                <a:ea typeface="Fira Sans"/>
                <a:cs typeface="Fira Sans"/>
                <a:sym typeface="Fira Sans"/>
              </a:rPr>
              <a:t>e</a:t>
            </a:r>
            <a:endParaRPr sz="3000" b="1" i="0" u="none" strike="noStrike" cap="none">
              <a:solidFill>
                <a:srgbClr val="FFFFFF"/>
              </a:solidFill>
              <a:latin typeface="Fira Sans"/>
              <a:ea typeface="Fira Sans"/>
              <a:cs typeface="Fira Sans"/>
              <a:sym typeface="Fira Sans"/>
            </a:endParaRPr>
          </a:p>
        </p:txBody>
      </p:sp>
      <p:pic>
        <p:nvPicPr>
          <p:cNvPr id="105" name="Google Shape;105;p3"/>
          <p:cNvPicPr preferRelativeResize="0"/>
          <p:nvPr/>
        </p:nvPicPr>
        <p:blipFill rotWithShape="1">
          <a:blip r:embed="rId3">
            <a:alphaModFix/>
          </a:blip>
          <a:srcRect/>
          <a:stretch/>
        </p:blipFill>
        <p:spPr>
          <a:xfrm>
            <a:off x="987957" y="1667925"/>
            <a:ext cx="847725" cy="819150"/>
          </a:xfrm>
          <a:prstGeom prst="rect">
            <a:avLst/>
          </a:prstGeom>
          <a:noFill/>
          <a:ln>
            <a:noFill/>
          </a:ln>
        </p:spPr>
      </p:pic>
      <p:pic>
        <p:nvPicPr>
          <p:cNvPr id="106" name="Google Shape;106;p3"/>
          <p:cNvPicPr preferRelativeResize="0"/>
          <p:nvPr/>
        </p:nvPicPr>
        <p:blipFill rotWithShape="1">
          <a:blip r:embed="rId4">
            <a:alphaModFix/>
          </a:blip>
          <a:srcRect/>
          <a:stretch/>
        </p:blipFill>
        <p:spPr>
          <a:xfrm>
            <a:off x="8029898" y="32057"/>
            <a:ext cx="673600" cy="795505"/>
          </a:xfrm>
          <a:prstGeom prst="rect">
            <a:avLst/>
          </a:prstGeom>
          <a:noFill/>
          <a:ln>
            <a:noFill/>
          </a:ln>
        </p:spPr>
      </p:pic>
      <p:sp>
        <p:nvSpPr>
          <p:cNvPr id="107" name="Google Shape;107;p3"/>
          <p:cNvSpPr/>
          <p:nvPr/>
        </p:nvSpPr>
        <p:spPr>
          <a:xfrm>
            <a:off x="2867339" y="335119"/>
            <a:ext cx="4885995" cy="4924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i="0" u="none" strike="noStrike" cap="none">
                <a:solidFill>
                  <a:schemeClr val="lt1"/>
                </a:solidFill>
                <a:latin typeface="Fira Sans"/>
                <a:ea typeface="Fira Sans"/>
                <a:cs typeface="Fira Sans"/>
                <a:sym typeface="Fira Sans"/>
              </a:rPr>
              <a:t>Ranking Ciclociudades</a:t>
            </a:r>
            <a:endParaRPr sz="2600" b="1" i="0" u="none" strike="noStrike" cap="none">
              <a:solidFill>
                <a:schemeClr val="lt1"/>
              </a:solidFill>
              <a:latin typeface="Fira Sans"/>
              <a:ea typeface="Fira Sans"/>
              <a:cs typeface="Fira Sans"/>
              <a:sym typeface="Fira Sans"/>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7e5cb7cd84_1_0"/>
          <p:cNvSpPr txBox="1"/>
          <p:nvPr/>
        </p:nvSpPr>
        <p:spPr>
          <a:xfrm>
            <a:off x="557850" y="2361275"/>
            <a:ext cx="8028300" cy="3000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s-MX" sz="6000" b="1">
                <a:solidFill>
                  <a:schemeClr val="dk1"/>
                </a:solidFill>
                <a:latin typeface="Fira Sans"/>
                <a:ea typeface="Fira Sans"/>
                <a:cs typeface="Fira Sans"/>
                <a:sym typeface="Fira Sans"/>
              </a:rPr>
              <a:t>The Ranking Ciclociudades throughout the years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6e56d83749_1_8"/>
          <p:cNvSpPr/>
          <p:nvPr/>
        </p:nvSpPr>
        <p:spPr>
          <a:xfrm>
            <a:off x="0" y="1052525"/>
            <a:ext cx="9144000" cy="5805600"/>
          </a:xfrm>
          <a:prstGeom prst="rect">
            <a:avLst/>
          </a:prstGeom>
          <a:solidFill>
            <a:schemeClr val="accent1"/>
          </a:solidFill>
          <a:ln w="12700" cap="flat" cmpd="sng">
            <a:solidFill>
              <a:srgbClr val="BABA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g6e56d83749_1_8"/>
          <p:cNvSpPr/>
          <p:nvPr/>
        </p:nvSpPr>
        <p:spPr>
          <a:xfrm>
            <a:off x="0" y="336430"/>
            <a:ext cx="91440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Fira Sans"/>
              <a:buNone/>
            </a:pPr>
            <a:r>
              <a:rPr lang="es-MX" sz="2600" b="1">
                <a:solidFill>
                  <a:schemeClr val="lt1"/>
                </a:solidFill>
                <a:latin typeface="Fira Sans"/>
                <a:ea typeface="Fira Sans"/>
                <a:cs typeface="Fira Sans"/>
                <a:sym typeface="Fira Sans"/>
              </a:rPr>
              <a:t>Timeline</a:t>
            </a:r>
            <a:endParaRPr sz="2600" b="1" i="0" u="none" strike="noStrike" cap="none">
              <a:solidFill>
                <a:schemeClr val="lt1"/>
              </a:solidFill>
              <a:latin typeface="Fira Sans"/>
              <a:ea typeface="Fira Sans"/>
              <a:cs typeface="Fira Sans"/>
              <a:sym typeface="Fira Sans"/>
            </a:endParaRPr>
          </a:p>
        </p:txBody>
      </p:sp>
      <p:pic>
        <p:nvPicPr>
          <p:cNvPr id="120" name="Google Shape;120;g6e56d83749_1_8"/>
          <p:cNvPicPr preferRelativeResize="0"/>
          <p:nvPr/>
        </p:nvPicPr>
        <p:blipFill rotWithShape="1">
          <a:blip r:embed="rId3">
            <a:alphaModFix/>
          </a:blip>
          <a:srcRect/>
          <a:stretch/>
        </p:blipFill>
        <p:spPr>
          <a:xfrm>
            <a:off x="8029898" y="32057"/>
            <a:ext cx="673600" cy="795505"/>
          </a:xfrm>
          <a:prstGeom prst="rect">
            <a:avLst/>
          </a:prstGeom>
          <a:noFill/>
          <a:ln>
            <a:noFill/>
          </a:ln>
        </p:spPr>
      </p:pic>
      <p:grpSp>
        <p:nvGrpSpPr>
          <p:cNvPr id="121" name="Google Shape;121;g6e56d83749_1_8"/>
          <p:cNvGrpSpPr/>
          <p:nvPr/>
        </p:nvGrpSpPr>
        <p:grpSpPr>
          <a:xfrm>
            <a:off x="6487713" y="5903144"/>
            <a:ext cx="2368177" cy="406192"/>
            <a:chOff x="4135546" y="6038305"/>
            <a:chExt cx="2688666" cy="461163"/>
          </a:xfrm>
        </p:grpSpPr>
        <p:pic>
          <p:nvPicPr>
            <p:cNvPr id="122" name="Google Shape;122;g6e56d83749_1_8"/>
            <p:cNvPicPr preferRelativeResize="0"/>
            <p:nvPr/>
          </p:nvPicPr>
          <p:blipFill rotWithShape="1">
            <a:blip r:embed="rId4">
              <a:alphaModFix/>
            </a:blip>
            <a:srcRect l="35432" r="34740" b="74807"/>
            <a:stretch/>
          </p:blipFill>
          <p:spPr>
            <a:xfrm>
              <a:off x="4135546" y="6095477"/>
              <a:ext cx="1301106" cy="238399"/>
            </a:xfrm>
            <a:prstGeom prst="rect">
              <a:avLst/>
            </a:prstGeom>
            <a:noFill/>
            <a:ln>
              <a:noFill/>
            </a:ln>
          </p:spPr>
        </p:pic>
        <p:pic>
          <p:nvPicPr>
            <p:cNvPr id="123" name="Google Shape;123;g6e56d83749_1_8"/>
            <p:cNvPicPr preferRelativeResize="0"/>
            <p:nvPr/>
          </p:nvPicPr>
          <p:blipFill rotWithShape="1">
            <a:blip r:embed="rId5">
              <a:alphaModFix/>
            </a:blip>
            <a:srcRect l="49641" t="11076" r="3131" b="9746"/>
            <a:stretch/>
          </p:blipFill>
          <p:spPr>
            <a:xfrm>
              <a:off x="5460062" y="6038305"/>
              <a:ext cx="1364149" cy="461163"/>
            </a:xfrm>
            <a:prstGeom prst="rect">
              <a:avLst/>
            </a:prstGeom>
            <a:noFill/>
            <a:ln>
              <a:noFill/>
            </a:ln>
          </p:spPr>
        </p:pic>
      </p:grpSp>
      <p:pic>
        <p:nvPicPr>
          <p:cNvPr id="124" name="Google Shape;124;g6e56d83749_1_8"/>
          <p:cNvPicPr preferRelativeResize="0"/>
          <p:nvPr/>
        </p:nvPicPr>
        <p:blipFill>
          <a:blip r:embed="rId6">
            <a:alphaModFix/>
          </a:blip>
          <a:stretch>
            <a:fillRect/>
          </a:stretch>
        </p:blipFill>
        <p:spPr>
          <a:xfrm>
            <a:off x="-384125" y="1867175"/>
            <a:ext cx="9756724" cy="3983399"/>
          </a:xfrm>
          <a:prstGeom prst="rect">
            <a:avLst/>
          </a:prstGeom>
          <a:noFill/>
          <a:ln>
            <a:noFill/>
          </a:ln>
        </p:spPr>
      </p:pic>
    </p:spTree>
  </p:cSld>
  <p:clrMapOvr>
    <a:masterClrMapping/>
  </p:clrMapOvr>
</p:sld>
</file>

<file path=ppt/theme/theme1.xml><?xml version="1.0" encoding="utf-8"?>
<a:theme xmlns:a="http://schemas.openxmlformats.org/drawingml/2006/main" name="Head">
  <a:themeElements>
    <a:clrScheme name="ITDP">
      <a:dk1>
        <a:srgbClr val="FFFFFF"/>
      </a:dk1>
      <a:lt1>
        <a:srgbClr val="FFFFFF"/>
      </a:lt1>
      <a:dk2>
        <a:srgbClr val="FFFFFF"/>
      </a:dk2>
      <a:lt2>
        <a:srgbClr val="FFFFFF"/>
      </a:lt2>
      <a:accent1>
        <a:srgbClr val="FFFFFF"/>
      </a:accent1>
      <a:accent2>
        <a:srgbClr val="4BA0F7"/>
      </a:accent2>
      <a:accent3>
        <a:srgbClr val="EDBC40"/>
      </a:accent3>
      <a:accent4>
        <a:srgbClr val="F381E3"/>
      </a:accent4>
      <a:accent5>
        <a:srgbClr val="FF243F"/>
      </a:accent5>
      <a:accent6>
        <a:srgbClr val="00C100"/>
      </a:accent6>
      <a:hlink>
        <a:srgbClr val="00A800"/>
      </a:hlink>
      <a:folHlink>
        <a:srgbClr val="009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1702</Words>
  <Application>Microsoft Office PowerPoint</Application>
  <PresentationFormat>Presentación en pantalla (4:3)</PresentationFormat>
  <Paragraphs>324</Paragraphs>
  <Slides>44</Slides>
  <Notes>44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Fira Sans Light</vt:lpstr>
      <vt:lpstr>Overlock</vt:lpstr>
      <vt:lpstr>Arial</vt:lpstr>
      <vt:lpstr>Calibri</vt:lpstr>
      <vt:lpstr>Roboto</vt:lpstr>
      <vt:lpstr>Fira Sans</vt:lpstr>
      <vt:lpstr>Head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2018 results</vt:lpstr>
      <vt:lpstr>Presentación de PowerPoint</vt:lpstr>
      <vt:lpstr>Presentación de PowerPoint</vt:lpstr>
      <vt:lpstr>Presentación de PowerPoint</vt:lpstr>
      <vt:lpstr>Presentación de PowerPoint</vt:lpstr>
      <vt:lpstr>Presentación de PowerPoint</vt:lpstr>
      <vt:lpstr>Did something change?</vt:lpstr>
      <vt:lpstr>Presentación de PowerPoint</vt:lpstr>
      <vt:lpstr>Presentación de PowerPoint</vt:lpstr>
      <vt:lpstr>How is it useful to cities?</vt:lpstr>
      <vt:lpstr>Presentación de PowerPoint</vt:lpstr>
      <vt:lpstr>Presentación de PowerPoint</vt:lpstr>
      <vt:lpstr>The Ranking is no longer a contest, but a tool to identify the strengths and weaknesses of each city and measure progress.</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Windows10</dc:creator>
  <cp:lastModifiedBy>Zon Med</cp:lastModifiedBy>
  <cp:revision>3</cp:revision>
  <dcterms:modified xsi:type="dcterms:W3CDTF">2020-02-27T14:21:42Z</dcterms:modified>
</cp:coreProperties>
</file>