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6" r:id="rId1"/>
    <p:sldMasterId id="2147483707" r:id="rId2"/>
    <p:sldMasterId id="2147483708" r:id="rId3"/>
    <p:sldMasterId id="2147483709" r:id="rId4"/>
    <p:sldMasterId id="2147483710" r:id="rId5"/>
  </p:sldMasterIdLst>
  <p:notesMasterIdLst>
    <p:notesMasterId r:id="rId8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</p:sldIdLst>
  <p:sldSz cx="12192000" cy="6858000"/>
  <p:notesSz cx="6858000" cy="9144000"/>
  <p:embeddedFontLst>
    <p:embeddedFont>
      <p:font typeface="Helvetica Neue" panose="020B0604020202020204" charset="0"/>
      <p:regular r:id="rId88"/>
      <p:bold r:id="rId89"/>
      <p:italic r:id="rId90"/>
      <p:boldItalic r:id="rId91"/>
    </p:embeddedFont>
    <p:embeddedFont>
      <p:font typeface="Open Sans" panose="020B0604020202020204" charset="0"/>
      <p:regular r:id="rId92"/>
      <p:bold r:id="rId93"/>
      <p:italic r:id="rId94"/>
      <p:boldItalic r:id="rId95"/>
    </p:embeddedFont>
    <p:embeddedFont>
      <p:font typeface="Helvetica Neue Light" panose="020B0604020202020204" charset="0"/>
      <p:regular r:id="rId96"/>
      <p:bold r:id="rId97"/>
      <p:italic r:id="rId98"/>
      <p:boldItalic r:id="rId99"/>
    </p:embeddedFont>
    <p:embeddedFont>
      <p:font typeface="Tahoma" panose="020B0604030504040204" pitchFamily="34" charset="0"/>
      <p:regular r:id="rId100"/>
      <p:bold r:id="rId101"/>
    </p:embeddedFont>
    <p:embeddedFont>
      <p:font typeface="Open Sans SemiBold" panose="020B0604020202020204" charset="0"/>
      <p:regular r:id="rId102"/>
      <p:bold r:id="rId103"/>
      <p:italic r:id="rId104"/>
      <p:boldItalic r:id="rId105"/>
    </p:embeddedFont>
    <p:embeddedFont>
      <p:font typeface="Calibri" panose="020F0502020204030204" pitchFamily="34" charset="0"/>
      <p:regular r:id="rId106"/>
      <p:bold r:id="rId107"/>
      <p:italic r:id="rId108"/>
      <p:boldItalic r:id="rId109"/>
    </p:embeddedFont>
    <p:embeddedFont>
      <p:font typeface="Fira Sans" panose="020B0503050000020004" pitchFamily="34" charset="0"/>
      <p:regular r:id="rId110"/>
      <p:bold r:id="rId111"/>
      <p:italic r:id="rId112"/>
      <p:boldItalic r:id="rId113"/>
    </p:embeddedFont>
    <p:embeddedFont>
      <p:font typeface="Trebuchet MS" panose="020B0603020202020204" pitchFamily="34" charset="0"/>
      <p:regular r:id="rId114"/>
      <p:bold r:id="rId115"/>
      <p:italic r:id="rId116"/>
      <p:boldItalic r:id="rId1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664">
          <p15:clr>
            <a:srgbClr val="9AA0A6"/>
          </p15:clr>
        </p15:guide>
        <p15:guide id="2" pos="236">
          <p15:clr>
            <a:srgbClr val="9AA0A6"/>
          </p15:clr>
        </p15:guide>
        <p15:guide id="3" orient="horz" pos="1617">
          <p15:clr>
            <a:srgbClr val="9AA0A6"/>
          </p15:clr>
        </p15:guide>
        <p15:guide id="4" orient="horz" pos="792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06A05B-7219-4B60-BE23-C04BE30D6CD2}">
  <a:tblStyle styleId="{2306A05B-7219-4B60-BE23-C04BE30D6CD2}" styleName="Table_0">
    <a:wholeTbl>
      <a:tcTxStyle b="off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C1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C1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rgbClr val="00C100">
              <a:alpha val="20000"/>
            </a:srgb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00C100">
              <a:alpha val="20000"/>
            </a:srgb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rgbClr val="00C100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rgbClr val="00C100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6F3F67B-17F9-44DC-BF4A-808052DE994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0" y="18"/>
      </p:cViewPr>
      <p:guideLst>
        <p:guide orient="horz" pos="2664"/>
        <p:guide pos="236"/>
        <p:guide orient="horz" pos="1617"/>
        <p:guide orient="horz" pos="7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font" Target="fonts/font30.fntdata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font" Target="fonts/font2.fntdata"/><Relationship Id="rId112" Type="http://schemas.openxmlformats.org/officeDocument/2006/relationships/font" Target="fonts/font25.fntdata"/><Relationship Id="rId16" Type="http://schemas.openxmlformats.org/officeDocument/2006/relationships/slide" Target="slides/slide11.xml"/><Relationship Id="rId107" Type="http://schemas.openxmlformats.org/officeDocument/2006/relationships/font" Target="fonts/font20.fntdata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font" Target="fonts/font13.fntdata"/><Relationship Id="rId105" Type="http://schemas.openxmlformats.org/officeDocument/2006/relationships/font" Target="fonts/font18.fntdata"/><Relationship Id="rId113" Type="http://schemas.openxmlformats.org/officeDocument/2006/relationships/font" Target="fonts/font26.fntdata"/><Relationship Id="rId11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font" Target="fonts/font16.fntdata"/><Relationship Id="rId108" Type="http://schemas.openxmlformats.org/officeDocument/2006/relationships/font" Target="fonts/font21.fntdata"/><Relationship Id="rId116" Type="http://schemas.openxmlformats.org/officeDocument/2006/relationships/font" Target="fonts/font29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1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font" Target="fonts/font19.fntdata"/><Relationship Id="rId114" Type="http://schemas.openxmlformats.org/officeDocument/2006/relationships/font" Target="fonts/font27.fntdata"/><Relationship Id="rId119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font" Target="fonts/font22.fntdata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font" Target="fonts/font10.fntdata"/><Relationship Id="rId104" Type="http://schemas.openxmlformats.org/officeDocument/2006/relationships/font" Target="fonts/font17.fntdata"/><Relationship Id="rId120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notesMaster" Target="notesMasters/notesMaster1.xml"/><Relationship Id="rId110" Type="http://schemas.openxmlformats.org/officeDocument/2006/relationships/font" Target="fonts/font23.fntdata"/><Relationship Id="rId115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Hello everyone, I am Aswathy Dilip. Welcome to today’s webinar on Creating better cities through better streets.</a:t>
            </a:r>
            <a:endParaRPr/>
          </a:p>
        </p:txBody>
      </p:sp>
      <p:sp>
        <p:nvSpPr>
          <p:cNvPr id="305" name="Google Shape;30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43752ca04_0_2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643752ca04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643752ca04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3" name="Google Shape;403;g643752ca04_0_2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643752ca04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643752ca04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643752ca04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643752ca04_0_3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643752ca04_0_3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643752ca04_0_2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643752ca04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643752ca04_0_4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643752ca04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707fcddf60_0_1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707fcddf60_0_15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2015</a:t>
            </a:r>
            <a:endParaRPr/>
          </a:p>
        </p:txBody>
      </p:sp>
      <p:sp>
        <p:nvSpPr>
          <p:cNvPr id="447" name="Google Shape;447;g707fcddf60_0_15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643752ca04_0_2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643752ca04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42f0577d6c2d6df5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g42f0577d6c2d6df5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9" name="Google Shape;469;g42f0577d6c2d6df5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42f0577d6c2d6df5_2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42f0577d6c2d6df5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43752ca04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643752ca04_0_3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Over the next hour, I will take you through ITDP India’s journey inspiring Indian cities to create better streets; </a:t>
            </a:r>
            <a:endParaRPr/>
          </a:p>
        </p:txBody>
      </p:sp>
      <p:sp>
        <p:nvSpPr>
          <p:cNvPr id="316" name="Google Shape;316;g643752ca04_0_3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42f0577d6c2d6df5_2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42f0577d6c2d6df5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42f0577d6c2d6df5_2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g42f0577d6c2d6df5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42f0577d6c2d6df5_3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42f0577d6c2d6df5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707fcddf60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g707fcddf60_0_2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1" name="Google Shape;531;g707fcddf60_0_2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707fcddf60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g707fcddf60_0_2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2" name="Google Shape;542;g707fcddf60_0_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707fcddf60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g707fcddf60_0_2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3" name="Google Shape;553;g707fcddf60_0_2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707fcddf60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g707fcddf60_0_2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4" name="Google Shape;564;g707fcddf60_0_2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707fcddf60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g707fcddf60_0_2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5" name="Google Shape;575;g707fcddf60_0_2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707fcddf60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5" name="Google Shape;585;g707fcddf60_0_2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6" name="Google Shape;586;g707fcddf60_0_2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707fcddf60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g707fcddf60_0_3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7" name="Google Shape;597;g707fcddf60_0_3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643752ca04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6" name="Google Shape;326;g643752ca04_0_1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None/>
            </a:pPr>
            <a:r>
              <a:rPr lang="en-US"/>
              <a:t>2009: Chennai’s vehicle population is rising at an alarming pace. We have 30.25 lakh registered vehicles in the city. We need more space for them!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707fcddf60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" name="Google Shape;609;g707fcddf60_0_3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0" name="Google Shape;610;g707fcddf60_0_3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707fcddf60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" name="Google Shape;622;g707fcddf60_0_3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3" name="Google Shape;623;g707fcddf60_0_3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707fcddf60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g707fcddf60_0_3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i="1">
                <a:latin typeface="Fira Sans"/>
                <a:ea typeface="Fira Sans"/>
                <a:cs typeface="Fira Sans"/>
                <a:sym typeface="Fira Sans"/>
              </a:rPr>
              <a:t>positively impacting the lives of over 200,000 commuters </a:t>
            </a: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636" name="Google Shape;636;g707fcddf60_0_3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707fcddf60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g707fcddf60_0_4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9" name="Google Shape;649;g707fcddf60_0_4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42f0577d6c2d6df5_3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g42f0577d6c2d6df5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42f0577d6c2d6df5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1" name="Google Shape;671;g42f0577d6c2d6df5_5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i="1">
                <a:latin typeface="Fira Sans"/>
                <a:ea typeface="Fira Sans"/>
                <a:cs typeface="Fira Sans"/>
                <a:sym typeface="Fira Sans"/>
              </a:rPr>
              <a:t>positively impacting the lives of over 200,000 commuters </a:t>
            </a: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672" name="Google Shape;672;g42f0577d6c2d6df5_5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42f0577d6c2d6df5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g42f0577d6c2d6df5_4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i="1">
                <a:latin typeface="Fira Sans"/>
                <a:ea typeface="Fira Sans"/>
                <a:cs typeface="Fira Sans"/>
                <a:sym typeface="Fira Sans"/>
              </a:rPr>
              <a:t>positively impacting the lives of over 200,000 commuters </a:t>
            </a: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681" name="Google Shape;681;g42f0577d6c2d6df5_4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42f0577d6c2d6df5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g42f0577d6c2d6df5_4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i="1">
                <a:latin typeface="Fira Sans"/>
                <a:ea typeface="Fira Sans"/>
                <a:cs typeface="Fira Sans"/>
                <a:sym typeface="Fira Sans"/>
              </a:rPr>
              <a:t>positively impacting the lives of over 200,000 commuters </a:t>
            </a: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690" name="Google Shape;690;g42f0577d6c2d6df5_4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42f0577d6c2d6df5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8" name="Google Shape;698;g42f0577d6c2d6df5_3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i="1">
                <a:latin typeface="Fira Sans"/>
                <a:ea typeface="Fira Sans"/>
                <a:cs typeface="Fira Sans"/>
                <a:sym typeface="Fira Sans"/>
              </a:rPr>
              <a:t>positively impacting the lives of over 200,000 commuters </a:t>
            </a: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699" name="Google Shape;699;g42f0577d6c2d6df5_3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707fcddf60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g707fcddf60_0_4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8" name="Google Shape;708;g707fcddf60_0_4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43752ca04_0_1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643752ca04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42f0577d6c2d6df5_5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g42f0577d6c2d6df5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42f0577d6c2d6df5_6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g42f0577d6c2d6df5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42f0577d6c2d6df5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42f0577d6c2d6df5_4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g42f0577d6c2d6df5_4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42f0577d6c2d6df5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42f0577d6c2d6df5_6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g42f0577d6c2d6df5_6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707fcddf60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8" name="Google Shape;788;g707fcddf60_0_4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9" name="Google Shape;789;g707fcddf60_0_4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6fa57e5f09_0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g6fa57e5f0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6fa57e5f09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g6fa57e5f0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42f0577d6c2d6df5_7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g42f0577d6c2d6df5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42f0577d6c2d6df5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42f0577d6c2d6df5_7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g42f0577d6c2d6df5_7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42f0577d6c2d6df5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42f0577d6c2d6df5_8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g42f0577d6c2d6df5_8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643752ca04_0_3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643752ca04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42f0577d6c2d6df5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42f0577d6c2d6df5_8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g42f0577d6c2d6df5_8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42f0577d6c2d6df5_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42f0577d6c2d6df5_8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g42f0577d6c2d6df5_8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42f0577d6c2d6df5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g42f0577d6c2d6df5_9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i="1">
                <a:latin typeface="Fira Sans"/>
                <a:ea typeface="Fira Sans"/>
                <a:cs typeface="Fira Sans"/>
                <a:sym typeface="Fira Sans"/>
              </a:rPr>
              <a:t>positively impacting the lives of over 200,000 commuters </a:t>
            </a: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876" name="Google Shape;876;g42f0577d6c2d6df5_9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707fcddf60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9" name="Google Shape;889;g707fcddf60_0_4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0" name="Google Shape;890;g707fcddf60_0_4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6fa57e5f09_0_10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g6fa57e5f09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6fa57e5f09_0_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g6fa57e5f0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6fa57e5f09_0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6" name="Google Shape;926;g6fa57e5f09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6fa57e5f09_0_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6fa57e5f0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6fa57e5f09_0_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8" name="Google Shape;938;g6fa57e5f09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42f0577d6c2d6df5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3" name="Google Shape;943;g42f0577d6c2d6df5_9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4" name="Google Shape;944;g42f0577d6c2d6df5_9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43752ca04_0_1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643752ca04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42f0577d6c2d6df5_9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g42f0577d6c2d6df5_9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42f0577d6c2d6df5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8" name="Google Shape;968;g42f0577d6c2d6df5_10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i="1">
                <a:latin typeface="Fira Sans"/>
                <a:ea typeface="Fira Sans"/>
                <a:cs typeface="Fira Sans"/>
                <a:sym typeface="Fira Sans"/>
              </a:rPr>
              <a:t>positively impacting the lives of over 200,000 commuters </a:t>
            </a: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969" name="Google Shape;969;g42f0577d6c2d6df5_10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42f0577d6c2d6df5_1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8" name="Google Shape;978;g42f0577d6c2d6df5_1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i="1">
                <a:latin typeface="Fira Sans"/>
                <a:ea typeface="Fira Sans"/>
                <a:cs typeface="Fira Sans"/>
                <a:sym typeface="Fira Sans"/>
              </a:rPr>
              <a:t>positively impacting the lives of over 200,000 commuters </a:t>
            </a: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i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979" name="Google Shape;979;g42f0577d6c2d6df5_1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6fa57e5f09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9" name="Google Shape;989;g6fa57e5f09_0_2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0" name="Google Shape;990;g6fa57e5f09_0_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6fa57e5f09_0_4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1" name="Google Shape;1001;g6fa57e5f09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6fa57e5f09_0_4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4" name="Google Shape;1014;g6fa57e5f09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fa57e5f09_0_4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7" name="Google Shape;1027;g6fa57e5f09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6fa57e5f09_0_3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0" name="Google Shape;1040;g6fa57e5f09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6fa57e5f09_0_3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3" name="Google Shape;1053;g6fa57e5f09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6fa57e5f09_0_4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6" name="Google Shape;1066;g6fa57e5f09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707fcddf60_0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707fcddf60_0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6fa57e5f09_0_3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9" name="Google Shape;1079;g6fa57e5f09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707fcddf60_0_13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2" name="Google Shape;1092;g707fcddf60_0_1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707fcddf60_0_13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5" name="Google Shape;1105;g707fcddf60_0_1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707fcddf60_0_14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8" name="Google Shape;1118;g707fcddf60_0_1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707fcddf60_0_14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1" name="Google Shape;1131;g707fcddf60_0_1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707fcddf60_0_14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4" name="Google Shape;1144;g707fcddf60_0_1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6fa57e5f09_0_2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7" name="Google Shape;1157;g6fa57e5f09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6fa57e5f09_0_2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0" name="Google Shape;1170;g6fa57e5f09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707fcddf60_0_13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7" name="Google Shape;1177;g707fcddf60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707fcddf60_0_13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0" name="Google Shape;1190;g707fcddf60_0_1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07fcddf60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707fcddf60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707fcddf60_0_13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3" name="Google Shape;1203;g707fcddf60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42f0577d6c2d6df5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6" name="Google Shape;1216;g42f0577d6c2d6df5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7" name="Google Shape;1217;g42f0577d6c2d6df5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707fcddf60_0_1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707fcddf60_0_15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707fcddf60_0_15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y Hi #1">
  <p:cSld name="Say Hi #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187686" y="1053389"/>
            <a:ext cx="6480313" cy="245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187686" y="3602038"/>
            <a:ext cx="6480314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>
            <a:spLocks noGrp="1"/>
          </p:cNvSpPr>
          <p:nvPr>
            <p:ph type="pic" idx="2"/>
          </p:nvPr>
        </p:nvSpPr>
        <p:spPr>
          <a:xfrm>
            <a:off x="0" y="1053389"/>
            <a:ext cx="3462291" cy="580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y Hi #3">
  <p:cSld name="Say Hi #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ctrTitle"/>
          </p:nvPr>
        </p:nvSpPr>
        <p:spPr>
          <a:xfrm>
            <a:off x="4187686" y="1075334"/>
            <a:ext cx="6480313" cy="360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in Graphic">
  <p:cSld name="1_Content in Graphic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/>
          <p:nvPr/>
        </p:nvSpPr>
        <p:spPr>
          <a:xfrm>
            <a:off x="0" y="1052513"/>
            <a:ext cx="3467099" cy="58054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2"/>
          <p:cNvSpPr/>
          <p:nvPr/>
        </p:nvSpPr>
        <p:spPr>
          <a:xfrm>
            <a:off x="3457302" y="5162550"/>
            <a:ext cx="8734698" cy="169545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2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411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body" idx="1"/>
          </p:nvPr>
        </p:nvSpPr>
        <p:spPr>
          <a:xfrm>
            <a:off x="3639862" y="5352585"/>
            <a:ext cx="8369576" cy="1337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subTitle" idx="3"/>
          </p:nvPr>
        </p:nvSpPr>
        <p:spPr>
          <a:xfrm>
            <a:off x="3744079" y="-14699"/>
            <a:ext cx="8154549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4"/>
          </p:nvPr>
        </p:nvSpPr>
        <p:spPr>
          <a:xfrm>
            <a:off x="182562" y="4058129"/>
            <a:ext cx="3076685" cy="246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5"/>
          </p:nvPr>
        </p:nvSpPr>
        <p:spPr>
          <a:xfrm>
            <a:off x="182660" y="1200150"/>
            <a:ext cx="3065734" cy="252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ay Hi #1">
  <p:cSld name="1_Say Hi #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4187686" y="1053389"/>
            <a:ext cx="6480313" cy="245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4187686" y="3602038"/>
            <a:ext cx="6480314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>
            <a:spLocks noGrp="1"/>
          </p:cNvSpPr>
          <p:nvPr>
            <p:ph type="pic" idx="2"/>
          </p:nvPr>
        </p:nvSpPr>
        <p:spPr>
          <a:xfrm>
            <a:off x="0" y="1053389"/>
            <a:ext cx="3462291" cy="580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in Graphic">
  <p:cSld name="2_Content in Graphic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/>
          <p:nvPr/>
        </p:nvSpPr>
        <p:spPr>
          <a:xfrm>
            <a:off x="0" y="1052513"/>
            <a:ext cx="3467099" cy="58054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3457302" y="5162550"/>
            <a:ext cx="8734698" cy="169545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4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411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1"/>
          </p:nvPr>
        </p:nvSpPr>
        <p:spPr>
          <a:xfrm>
            <a:off x="3639862" y="5352585"/>
            <a:ext cx="8369576" cy="1337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3744079" y="-14699"/>
            <a:ext cx="8154549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4"/>
          </p:nvPr>
        </p:nvSpPr>
        <p:spPr>
          <a:xfrm>
            <a:off x="182562" y="4058129"/>
            <a:ext cx="3076685" cy="246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5"/>
          </p:nvPr>
        </p:nvSpPr>
        <p:spPr>
          <a:xfrm>
            <a:off x="182660" y="1200150"/>
            <a:ext cx="3065734" cy="252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and Loud">
  <p:cSld name="1_Big and Lou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0" y="1052513"/>
            <a:ext cx="12191999" cy="58054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1"/>
          </p:nvPr>
        </p:nvSpPr>
        <p:spPr>
          <a:xfrm>
            <a:off x="3744080" y="1424354"/>
            <a:ext cx="8028820" cy="497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820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ints are Important">
  <p:cSld name="1_Points are Importa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/>
          <p:nvPr/>
        </p:nvSpPr>
        <p:spPr>
          <a:xfrm>
            <a:off x="0" y="1052514"/>
            <a:ext cx="12191999" cy="58054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226158" y="1625325"/>
            <a:ext cx="3051196" cy="4687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2"/>
          </p:nvPr>
        </p:nvSpPr>
        <p:spPr>
          <a:xfrm>
            <a:off x="3744080" y="1625326"/>
            <a:ext cx="8040250" cy="1153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3"/>
          </p:nvPr>
        </p:nvSpPr>
        <p:spPr>
          <a:xfrm>
            <a:off x="3744080" y="2971800"/>
            <a:ext cx="8040250" cy="334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4"/>
          </p:nvPr>
        </p:nvSpPr>
        <p:spPr>
          <a:xfrm>
            <a:off x="3744080" y="-14699"/>
            <a:ext cx="8040250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ull Image">
  <p:cSld name="1_Full Imag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>
            <a:spLocks noGrp="1"/>
          </p:cNvSpPr>
          <p:nvPr>
            <p:ph type="pic" idx="2"/>
          </p:nvPr>
        </p:nvSpPr>
        <p:spPr>
          <a:xfrm>
            <a:off x="0" y="1052514"/>
            <a:ext cx="12192000" cy="580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744079" y="-14698"/>
            <a:ext cx="8117721" cy="106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ay With Backup">
  <p:cSld name="1_Say With Backup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3467100" y="1052513"/>
            <a:ext cx="8724900" cy="58054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8"/>
          <p:cNvSpPr/>
          <p:nvPr/>
        </p:nvSpPr>
        <p:spPr>
          <a:xfrm>
            <a:off x="-1" y="3955366"/>
            <a:ext cx="3467101" cy="290263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8"/>
          <p:cNvSpPr>
            <a:spLocks noGrp="1"/>
          </p:cNvSpPr>
          <p:nvPr>
            <p:ph type="pic" idx="2"/>
          </p:nvPr>
        </p:nvSpPr>
        <p:spPr>
          <a:xfrm>
            <a:off x="0" y="1052511"/>
            <a:ext cx="3467100" cy="290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3744081" y="1485902"/>
            <a:ext cx="8152172" cy="503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182562" y="4058129"/>
            <a:ext cx="3093297" cy="856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4"/>
          </p:nvPr>
        </p:nvSpPr>
        <p:spPr>
          <a:xfrm>
            <a:off x="182562" y="4914900"/>
            <a:ext cx="3093297" cy="160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5"/>
          </p:nvPr>
        </p:nvSpPr>
        <p:spPr>
          <a:xfrm>
            <a:off x="3744079" y="-14699"/>
            <a:ext cx="8152173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8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Context">
  <p:cSld name="1_Image Con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>
            <a:spLocks noGrp="1"/>
          </p:cNvSpPr>
          <p:nvPr>
            <p:ph type="pic" idx="2"/>
          </p:nvPr>
        </p:nvSpPr>
        <p:spPr>
          <a:xfrm>
            <a:off x="3467101" y="1052513"/>
            <a:ext cx="8724899" cy="580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40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/>
          <p:nvPr/>
        </p:nvSpPr>
        <p:spPr>
          <a:xfrm>
            <a:off x="1" y="1059767"/>
            <a:ext cx="3467100" cy="579823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3"/>
          </p:nvPr>
        </p:nvSpPr>
        <p:spPr>
          <a:xfrm>
            <a:off x="182660" y="1200150"/>
            <a:ext cx="3065734" cy="252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4"/>
          </p:nvPr>
        </p:nvSpPr>
        <p:spPr>
          <a:xfrm>
            <a:off x="182562" y="4058129"/>
            <a:ext cx="3093297" cy="856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5"/>
          </p:nvPr>
        </p:nvSpPr>
        <p:spPr>
          <a:xfrm>
            <a:off x="182562" y="4914900"/>
            <a:ext cx="3093297" cy="160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needs backup">
  <p:cSld name="1_Image needs backup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/>
          <p:nvPr/>
        </p:nvSpPr>
        <p:spPr>
          <a:xfrm>
            <a:off x="1" y="1052513"/>
            <a:ext cx="3463923" cy="5805486"/>
          </a:xfrm>
          <a:prstGeom prst="rect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0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899" cy="580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283029" y="1480458"/>
            <a:ext cx="2876630" cy="492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1"/>
          </p:nvPr>
        </p:nvSpPr>
        <p:spPr>
          <a:xfrm>
            <a:off x="3744079" y="-14699"/>
            <a:ext cx="8161227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and Loud">
  <p:cSld name="Big and Loud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0" y="1052513"/>
            <a:ext cx="12191999" cy="58054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3744080" y="1424354"/>
            <a:ext cx="8028820" cy="497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820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2416969" y="1151929"/>
            <a:ext cx="7358100" cy="23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2416969" y="3536156"/>
            <a:ext cx="73581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marL="457200" lvl="0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1pPr>
            <a:lvl2pPr marL="914400" lvl="1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2pPr>
            <a:lvl3pPr marL="1371600" lvl="2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3pPr>
            <a:lvl4pPr marL="1828800" lvl="3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4pPr>
            <a:lvl5pPr marL="2286000" lvl="4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5pPr>
            <a:lvl6pPr marL="2743200" lvl="5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>
            <a:spLocks noGrp="1"/>
          </p:cNvSpPr>
          <p:nvPr>
            <p:ph type="pic" idx="2"/>
          </p:nvPr>
        </p:nvSpPr>
        <p:spPr>
          <a:xfrm>
            <a:off x="2653605" y="446484"/>
            <a:ext cx="6875700" cy="41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2416969" y="4723805"/>
            <a:ext cx="73581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2416969" y="5759648"/>
            <a:ext cx="73581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sldNum" idx="12"/>
          </p:nvPr>
        </p:nvSpPr>
        <p:spPr>
          <a:xfrm>
            <a:off x="5967907" y="6500813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2416969" y="2268140"/>
            <a:ext cx="7358100" cy="23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>
            <a:spLocks noGrp="1"/>
          </p:cNvSpPr>
          <p:nvPr>
            <p:ph type="pic" idx="2"/>
          </p:nvPr>
        </p:nvSpPr>
        <p:spPr>
          <a:xfrm>
            <a:off x="6247805" y="446484"/>
            <a:ext cx="3750600" cy="57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>
            <a:off x="2193727" y="446484"/>
            <a:ext cx="3750600" cy="28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2193727" y="3348632"/>
            <a:ext cx="3750600" cy="28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562570" y="764977"/>
            <a:ext cx="780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>
            <a:spLocks noGrp="1"/>
          </p:cNvSpPr>
          <p:nvPr>
            <p:ph type="pic" idx="2"/>
          </p:nvPr>
        </p:nvSpPr>
        <p:spPr>
          <a:xfrm>
            <a:off x="6247805" y="1830586"/>
            <a:ext cx="37506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37506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•"/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31750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•"/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•"/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•"/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•"/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>
            <a:spLocks noGrp="1"/>
          </p:cNvSpPr>
          <p:nvPr>
            <p:ph type="body" idx="1"/>
          </p:nvPr>
        </p:nvSpPr>
        <p:spPr>
          <a:xfrm>
            <a:off x="2193727" y="892968"/>
            <a:ext cx="7804500" cy="50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marL="457200" lvl="0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1pPr>
            <a:lvl2pPr marL="914400" lvl="1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2pPr>
            <a:lvl3pPr marL="1371600" lvl="2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3pPr>
            <a:lvl4pPr marL="1828800" lvl="3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4pPr>
            <a:lvl5pPr marL="2286000" lvl="4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5pPr>
            <a:lvl6pPr marL="2743200" lvl="5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>
            <a:spLocks noGrp="1"/>
          </p:cNvSpPr>
          <p:nvPr>
            <p:ph type="pic" idx="2"/>
          </p:nvPr>
        </p:nvSpPr>
        <p:spPr>
          <a:xfrm>
            <a:off x="6247805" y="3580805"/>
            <a:ext cx="3750600" cy="26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30"/>
          <p:cNvSpPr>
            <a:spLocks noGrp="1"/>
          </p:cNvSpPr>
          <p:nvPr>
            <p:ph type="pic" idx="3"/>
          </p:nvPr>
        </p:nvSpPr>
        <p:spPr>
          <a:xfrm>
            <a:off x="6252177" y="625078"/>
            <a:ext cx="3750600" cy="26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30"/>
          <p:cNvSpPr>
            <a:spLocks noGrp="1"/>
          </p:cNvSpPr>
          <p:nvPr>
            <p:ph type="pic" idx="4"/>
          </p:nvPr>
        </p:nvSpPr>
        <p:spPr>
          <a:xfrm>
            <a:off x="2193727" y="625078"/>
            <a:ext cx="3750600" cy="56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 txBox="1">
            <a:spLocks noGrp="1"/>
          </p:cNvSpPr>
          <p:nvPr>
            <p:ph type="body" idx="1"/>
          </p:nvPr>
        </p:nvSpPr>
        <p:spPr>
          <a:xfrm>
            <a:off x="2416969" y="4473773"/>
            <a:ext cx="73581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2pPr>
            <a:lvl3pPr marL="1371600" lvl="2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3pPr>
            <a:lvl4pPr marL="1828800" lvl="3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4pPr>
            <a:lvl5pPr marL="2286000" lvl="4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5pPr>
            <a:lvl6pPr marL="2743200" lvl="5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1"/>
          <p:cNvSpPr txBox="1">
            <a:spLocks noGrp="1"/>
          </p:cNvSpPr>
          <p:nvPr>
            <p:ph type="body" idx="2"/>
          </p:nvPr>
        </p:nvSpPr>
        <p:spPr>
          <a:xfrm>
            <a:off x="2416969" y="3000177"/>
            <a:ext cx="73581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 Light"/>
              <a:buNone/>
              <a:defRPr sz="2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2pPr>
            <a:lvl3pPr marL="1371600" lvl="2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3pPr>
            <a:lvl4pPr marL="1828800" lvl="3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4pPr>
            <a:lvl5pPr marL="2286000" lvl="4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5pPr>
            <a:lvl6pPr marL="2743200" lvl="5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1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needs backup">
  <p:cSld name="Image needs backup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1" y="1052513"/>
            <a:ext cx="3463923" cy="5805486"/>
          </a:xfrm>
          <a:prstGeom prst="rect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4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899" cy="580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283029" y="1480458"/>
            <a:ext cx="2876630" cy="492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3744079" y="-14699"/>
            <a:ext cx="8161227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32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5"/>
          <p:cNvSpPr txBox="1">
            <a:spLocks noGrp="1"/>
          </p:cNvSpPr>
          <p:nvPr>
            <p:ph type="title"/>
          </p:nvPr>
        </p:nvSpPr>
        <p:spPr>
          <a:xfrm>
            <a:off x="2416969" y="1151929"/>
            <a:ext cx="7358100" cy="23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5"/>
          <p:cNvSpPr txBox="1">
            <a:spLocks noGrp="1"/>
          </p:cNvSpPr>
          <p:nvPr>
            <p:ph type="body" idx="1"/>
          </p:nvPr>
        </p:nvSpPr>
        <p:spPr>
          <a:xfrm>
            <a:off x="2416969" y="3536156"/>
            <a:ext cx="73581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35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6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6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>
            <a:lvl1pPr marL="457200" lvl="0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1pPr>
            <a:lvl2pPr marL="914400" lvl="1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2pPr>
            <a:lvl3pPr marL="1371600" lvl="2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3pPr>
            <a:lvl4pPr marL="1828800" lvl="3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4pPr>
            <a:lvl5pPr marL="2286000" lvl="4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5pPr>
            <a:lvl6pPr marL="2743200" lvl="5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7"/>
          <p:cNvSpPr>
            <a:spLocks noGrp="1"/>
          </p:cNvSpPr>
          <p:nvPr>
            <p:ph type="pic" idx="2"/>
          </p:nvPr>
        </p:nvSpPr>
        <p:spPr>
          <a:xfrm>
            <a:off x="2653605" y="446484"/>
            <a:ext cx="6876000" cy="41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7"/>
          <p:cNvSpPr txBox="1">
            <a:spLocks noGrp="1"/>
          </p:cNvSpPr>
          <p:nvPr>
            <p:ph type="title"/>
          </p:nvPr>
        </p:nvSpPr>
        <p:spPr>
          <a:xfrm>
            <a:off x="2416969" y="4723805"/>
            <a:ext cx="73581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7"/>
          <p:cNvSpPr txBox="1">
            <a:spLocks noGrp="1"/>
          </p:cNvSpPr>
          <p:nvPr>
            <p:ph type="body" idx="1"/>
          </p:nvPr>
        </p:nvSpPr>
        <p:spPr>
          <a:xfrm>
            <a:off x="2416969" y="5759648"/>
            <a:ext cx="73581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37"/>
          <p:cNvSpPr txBox="1">
            <a:spLocks noGrp="1"/>
          </p:cNvSpPr>
          <p:nvPr>
            <p:ph type="sldNum" idx="12"/>
          </p:nvPr>
        </p:nvSpPr>
        <p:spPr>
          <a:xfrm>
            <a:off x="5967907" y="6500813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8"/>
          <p:cNvSpPr txBox="1">
            <a:spLocks noGrp="1"/>
          </p:cNvSpPr>
          <p:nvPr>
            <p:ph type="title"/>
          </p:nvPr>
        </p:nvSpPr>
        <p:spPr>
          <a:xfrm>
            <a:off x="2416969" y="2268140"/>
            <a:ext cx="7358100" cy="23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8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9"/>
          <p:cNvSpPr>
            <a:spLocks noGrp="1"/>
          </p:cNvSpPr>
          <p:nvPr>
            <p:ph type="pic" idx="2"/>
          </p:nvPr>
        </p:nvSpPr>
        <p:spPr>
          <a:xfrm>
            <a:off x="6247805" y="446484"/>
            <a:ext cx="3750300" cy="57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39"/>
          <p:cNvSpPr txBox="1">
            <a:spLocks noGrp="1"/>
          </p:cNvSpPr>
          <p:nvPr>
            <p:ph type="title"/>
          </p:nvPr>
        </p:nvSpPr>
        <p:spPr>
          <a:xfrm>
            <a:off x="2193727" y="446484"/>
            <a:ext cx="3750300" cy="28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sz="43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9"/>
          <p:cNvSpPr txBox="1">
            <a:spLocks noGrp="1"/>
          </p:cNvSpPr>
          <p:nvPr>
            <p:ph type="body" idx="1"/>
          </p:nvPr>
        </p:nvSpPr>
        <p:spPr>
          <a:xfrm>
            <a:off x="2193727" y="3348632"/>
            <a:ext cx="3750300" cy="28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sz="23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9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0"/>
          <p:cNvSpPr txBox="1">
            <a:spLocks noGrp="1"/>
          </p:cNvSpPr>
          <p:nvPr>
            <p:ph type="title"/>
          </p:nvPr>
        </p:nvSpPr>
        <p:spPr>
          <a:xfrm>
            <a:off x="562570" y="764977"/>
            <a:ext cx="780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0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1"/>
          <p:cNvSpPr>
            <a:spLocks noGrp="1"/>
          </p:cNvSpPr>
          <p:nvPr>
            <p:ph type="pic" idx="2"/>
          </p:nvPr>
        </p:nvSpPr>
        <p:spPr>
          <a:xfrm>
            <a:off x="6247805" y="1830586"/>
            <a:ext cx="3750300" cy="44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41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1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3750300" cy="44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>
            <a:lvl1pPr marL="457200" lvl="0" indent="-3238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3238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3238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3238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41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2"/>
          <p:cNvSpPr txBox="1">
            <a:spLocks noGrp="1"/>
          </p:cNvSpPr>
          <p:nvPr>
            <p:ph type="body" idx="1"/>
          </p:nvPr>
        </p:nvSpPr>
        <p:spPr>
          <a:xfrm>
            <a:off x="2193727" y="892968"/>
            <a:ext cx="7804500" cy="50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>
            <a:lvl1pPr marL="457200" lvl="0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1pPr>
            <a:lvl2pPr marL="914400" lvl="1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2pPr>
            <a:lvl3pPr marL="1371600" lvl="2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3pPr>
            <a:lvl4pPr marL="1828800" lvl="3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4pPr>
            <a:lvl5pPr marL="2286000" lvl="4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5pPr>
            <a:lvl6pPr marL="2743200" lvl="5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42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3"/>
          <p:cNvSpPr>
            <a:spLocks noGrp="1"/>
          </p:cNvSpPr>
          <p:nvPr>
            <p:ph type="pic" idx="2"/>
          </p:nvPr>
        </p:nvSpPr>
        <p:spPr>
          <a:xfrm>
            <a:off x="6247805" y="3580805"/>
            <a:ext cx="3750300" cy="26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43"/>
          <p:cNvSpPr>
            <a:spLocks noGrp="1"/>
          </p:cNvSpPr>
          <p:nvPr>
            <p:ph type="pic" idx="3"/>
          </p:nvPr>
        </p:nvSpPr>
        <p:spPr>
          <a:xfrm>
            <a:off x="6252177" y="625078"/>
            <a:ext cx="3750300" cy="26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43"/>
          <p:cNvSpPr>
            <a:spLocks noGrp="1"/>
          </p:cNvSpPr>
          <p:nvPr>
            <p:ph type="pic" idx="4"/>
          </p:nvPr>
        </p:nvSpPr>
        <p:spPr>
          <a:xfrm>
            <a:off x="2193727" y="625078"/>
            <a:ext cx="3750300" cy="56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p43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4"/>
          <p:cNvSpPr txBox="1">
            <a:spLocks noGrp="1"/>
          </p:cNvSpPr>
          <p:nvPr>
            <p:ph type="body" idx="1"/>
          </p:nvPr>
        </p:nvSpPr>
        <p:spPr>
          <a:xfrm>
            <a:off x="2416969" y="4473773"/>
            <a:ext cx="73581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2pPr>
            <a:lvl3pPr marL="1371600" lvl="2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3pPr>
            <a:lvl4pPr marL="1828800" lvl="3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4pPr>
            <a:lvl5pPr marL="2286000" lvl="4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5pPr>
            <a:lvl6pPr marL="2743200" lvl="5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44"/>
          <p:cNvSpPr txBox="1">
            <a:spLocks noGrp="1"/>
          </p:cNvSpPr>
          <p:nvPr>
            <p:ph type="body" idx="2"/>
          </p:nvPr>
        </p:nvSpPr>
        <p:spPr>
          <a:xfrm>
            <a:off x="2416969" y="3000177"/>
            <a:ext cx="73581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  <a:defRPr sz="2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2pPr>
            <a:lvl3pPr marL="1371600" lvl="2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3pPr>
            <a:lvl4pPr marL="1828800" lvl="3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4pPr>
            <a:lvl5pPr marL="2286000" lvl="4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5pPr>
            <a:lvl6pPr marL="2743200" lvl="5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44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5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Google Shape;213;p45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6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8"/>
          <p:cNvSpPr>
            <a:spLocks noGrp="1"/>
          </p:cNvSpPr>
          <p:nvPr>
            <p:ph type="pic" idx="2"/>
          </p:nvPr>
        </p:nvSpPr>
        <p:spPr>
          <a:xfrm>
            <a:off x="0" y="1052514"/>
            <a:ext cx="121920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48"/>
          <p:cNvSpPr txBox="1">
            <a:spLocks noGrp="1"/>
          </p:cNvSpPr>
          <p:nvPr>
            <p:ph type="subTitle" idx="1"/>
          </p:nvPr>
        </p:nvSpPr>
        <p:spPr>
          <a:xfrm>
            <a:off x="3744079" y="-14698"/>
            <a:ext cx="81177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Context">
  <p:cSld name="Image Con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9"/>
          <p:cNvSpPr>
            <a:spLocks noGrp="1"/>
          </p:cNvSpPr>
          <p:nvPr>
            <p:ph type="pic" idx="2"/>
          </p:nvPr>
        </p:nvSpPr>
        <p:spPr>
          <a:xfrm>
            <a:off x="3467101" y="1052513"/>
            <a:ext cx="8724900" cy="5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49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49"/>
          <p:cNvSpPr/>
          <p:nvPr/>
        </p:nvSpPr>
        <p:spPr>
          <a:xfrm>
            <a:off x="1" y="1059767"/>
            <a:ext cx="3467100" cy="5798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49"/>
          <p:cNvSpPr txBox="1">
            <a:spLocks noGrp="1"/>
          </p:cNvSpPr>
          <p:nvPr>
            <p:ph type="body" idx="3"/>
          </p:nvPr>
        </p:nvSpPr>
        <p:spPr>
          <a:xfrm>
            <a:off x="182660" y="1200150"/>
            <a:ext cx="3065700" cy="2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49"/>
          <p:cNvSpPr txBox="1">
            <a:spLocks noGrp="1"/>
          </p:cNvSpPr>
          <p:nvPr>
            <p:ph type="body" idx="4"/>
          </p:nvPr>
        </p:nvSpPr>
        <p:spPr>
          <a:xfrm>
            <a:off x="182562" y="4058129"/>
            <a:ext cx="30933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49"/>
          <p:cNvSpPr txBox="1">
            <a:spLocks noGrp="1"/>
          </p:cNvSpPr>
          <p:nvPr>
            <p:ph type="body" idx="5"/>
          </p:nvPr>
        </p:nvSpPr>
        <p:spPr>
          <a:xfrm>
            <a:off x="182562" y="4914900"/>
            <a:ext cx="3093300" cy="16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s are Important">
  <p:cSld name="Points are Importan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0"/>
          <p:cNvSpPr/>
          <p:nvPr/>
        </p:nvSpPr>
        <p:spPr>
          <a:xfrm>
            <a:off x="0" y="1052514"/>
            <a:ext cx="12192000" cy="580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50"/>
          <p:cNvSpPr txBox="1">
            <a:spLocks noGrp="1"/>
          </p:cNvSpPr>
          <p:nvPr>
            <p:ph type="body" idx="1"/>
          </p:nvPr>
        </p:nvSpPr>
        <p:spPr>
          <a:xfrm>
            <a:off x="226158" y="1625325"/>
            <a:ext cx="3051300" cy="46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50"/>
          <p:cNvSpPr txBox="1">
            <a:spLocks noGrp="1"/>
          </p:cNvSpPr>
          <p:nvPr>
            <p:ph type="body" idx="2"/>
          </p:nvPr>
        </p:nvSpPr>
        <p:spPr>
          <a:xfrm>
            <a:off x="3744080" y="1625326"/>
            <a:ext cx="8040300" cy="1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50"/>
          <p:cNvSpPr txBox="1">
            <a:spLocks noGrp="1"/>
          </p:cNvSpPr>
          <p:nvPr>
            <p:ph type="body" idx="3"/>
          </p:nvPr>
        </p:nvSpPr>
        <p:spPr>
          <a:xfrm>
            <a:off x="3744080" y="2971800"/>
            <a:ext cx="8040300" cy="3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50"/>
          <p:cNvSpPr txBox="1">
            <a:spLocks noGrp="1"/>
          </p:cNvSpPr>
          <p:nvPr>
            <p:ph type="subTitle" idx="4"/>
          </p:nvPr>
        </p:nvSpPr>
        <p:spPr>
          <a:xfrm>
            <a:off x="3744080" y="-14699"/>
            <a:ext cx="80403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and Loud">
  <p:cSld name="Big and Loud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1"/>
          <p:cNvSpPr/>
          <p:nvPr/>
        </p:nvSpPr>
        <p:spPr>
          <a:xfrm>
            <a:off x="0" y="1052513"/>
            <a:ext cx="12192000" cy="580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1"/>
          <p:cNvSpPr txBox="1">
            <a:spLocks noGrp="1"/>
          </p:cNvSpPr>
          <p:nvPr>
            <p:ph type="body" idx="1"/>
          </p:nvPr>
        </p:nvSpPr>
        <p:spPr>
          <a:xfrm>
            <a:off x="3744080" y="1424354"/>
            <a:ext cx="80289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51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needs backup">
  <p:cSld name="Image needs backup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2"/>
          <p:cNvSpPr/>
          <p:nvPr/>
        </p:nvSpPr>
        <p:spPr>
          <a:xfrm>
            <a:off x="1" y="1052513"/>
            <a:ext cx="3463800" cy="5805600"/>
          </a:xfrm>
          <a:prstGeom prst="rect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52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52"/>
          <p:cNvSpPr txBox="1">
            <a:spLocks noGrp="1"/>
          </p:cNvSpPr>
          <p:nvPr>
            <p:ph type="title"/>
          </p:nvPr>
        </p:nvSpPr>
        <p:spPr>
          <a:xfrm>
            <a:off x="283029" y="1480458"/>
            <a:ext cx="2876700" cy="49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3" name="Google Shape;243;p52"/>
          <p:cNvSpPr txBox="1">
            <a:spLocks noGrp="1"/>
          </p:cNvSpPr>
          <p:nvPr>
            <p:ph type="subTitle" idx="1"/>
          </p:nvPr>
        </p:nvSpPr>
        <p:spPr>
          <a:xfrm>
            <a:off x="3744079" y="-14699"/>
            <a:ext cx="81612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And Loud">
  <p:cSld name="Big And Loud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4"/>
          <p:cNvSpPr/>
          <p:nvPr/>
        </p:nvSpPr>
        <p:spPr>
          <a:xfrm>
            <a:off x="0" y="1052514"/>
            <a:ext cx="12192000" cy="580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7725" tIns="67725" rIns="67725" bIns="67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54"/>
          <p:cNvSpPr txBox="1">
            <a:spLocks noGrp="1"/>
          </p:cNvSpPr>
          <p:nvPr>
            <p:ph type="body" idx="1"/>
          </p:nvPr>
        </p:nvSpPr>
        <p:spPr>
          <a:xfrm>
            <a:off x="4537435" y="1338606"/>
            <a:ext cx="7239600" cy="5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6300"/>
              <a:buFont typeface="Arial"/>
              <a:buNone/>
              <a:defRPr sz="6300" b="1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Google Shape;250;p54"/>
          <p:cNvSpPr txBox="1">
            <a:spLocks noGrp="1"/>
          </p:cNvSpPr>
          <p:nvPr>
            <p:ph type="subTitle" idx="2"/>
          </p:nvPr>
        </p:nvSpPr>
        <p:spPr>
          <a:xfrm>
            <a:off x="4537435" y="131975"/>
            <a:ext cx="74661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>
            <a:spLocks noGrp="1"/>
          </p:cNvSpPr>
          <p:nvPr>
            <p:ph type="pic" idx="2"/>
          </p:nvPr>
        </p:nvSpPr>
        <p:spPr>
          <a:xfrm>
            <a:off x="0" y="1052514"/>
            <a:ext cx="12192000" cy="580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ubTitle" idx="1"/>
          </p:nvPr>
        </p:nvSpPr>
        <p:spPr>
          <a:xfrm>
            <a:off x="3744079" y="-14698"/>
            <a:ext cx="8117721" cy="106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Context">
  <p:cSld name="Image Con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5"/>
          <p:cNvSpPr>
            <a:spLocks noGrp="1"/>
          </p:cNvSpPr>
          <p:nvPr>
            <p:ph type="pic" idx="2"/>
          </p:nvPr>
        </p:nvSpPr>
        <p:spPr>
          <a:xfrm>
            <a:off x="4320117" y="1052514"/>
            <a:ext cx="78720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55"/>
          <p:cNvSpPr/>
          <p:nvPr/>
        </p:nvSpPr>
        <p:spPr>
          <a:xfrm>
            <a:off x="1" y="1052515"/>
            <a:ext cx="4320000" cy="580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7725" tIns="67725" rIns="67725" bIns="67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55"/>
          <p:cNvSpPr txBox="1">
            <a:spLocks noGrp="1"/>
          </p:cNvSpPr>
          <p:nvPr>
            <p:ph type="body" idx="1"/>
          </p:nvPr>
        </p:nvSpPr>
        <p:spPr>
          <a:xfrm>
            <a:off x="243547" y="1200150"/>
            <a:ext cx="3841500" cy="25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55"/>
          <p:cNvSpPr txBox="1">
            <a:spLocks noGrp="1"/>
          </p:cNvSpPr>
          <p:nvPr>
            <p:ph type="body" idx="3"/>
          </p:nvPr>
        </p:nvSpPr>
        <p:spPr>
          <a:xfrm>
            <a:off x="243547" y="4070512"/>
            <a:ext cx="38415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55"/>
          <p:cNvSpPr txBox="1">
            <a:spLocks noGrp="1"/>
          </p:cNvSpPr>
          <p:nvPr>
            <p:ph type="body" idx="4"/>
          </p:nvPr>
        </p:nvSpPr>
        <p:spPr>
          <a:xfrm>
            <a:off x="243547" y="4927283"/>
            <a:ext cx="38415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55"/>
          <p:cNvSpPr txBox="1">
            <a:spLocks noGrp="1"/>
          </p:cNvSpPr>
          <p:nvPr>
            <p:ph type="subTitle" idx="5"/>
          </p:nvPr>
        </p:nvSpPr>
        <p:spPr>
          <a:xfrm>
            <a:off x="4537435" y="131975"/>
            <a:ext cx="74661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s Are Important">
  <p:cSld name="Points Are Importan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6"/>
          <p:cNvSpPr/>
          <p:nvPr/>
        </p:nvSpPr>
        <p:spPr>
          <a:xfrm>
            <a:off x="0" y="1052512"/>
            <a:ext cx="12192000" cy="580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7725" tIns="67725" rIns="67725" bIns="67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56"/>
          <p:cNvSpPr txBox="1">
            <a:spLocks noGrp="1"/>
          </p:cNvSpPr>
          <p:nvPr>
            <p:ph type="body" idx="1"/>
          </p:nvPr>
        </p:nvSpPr>
        <p:spPr>
          <a:xfrm>
            <a:off x="301544" y="1545996"/>
            <a:ext cx="3733200" cy="47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56"/>
          <p:cNvSpPr txBox="1">
            <a:spLocks noGrp="1"/>
          </p:cNvSpPr>
          <p:nvPr>
            <p:ph type="body" idx="2"/>
          </p:nvPr>
        </p:nvSpPr>
        <p:spPr>
          <a:xfrm>
            <a:off x="4700832" y="1545997"/>
            <a:ext cx="7013700" cy="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56"/>
          <p:cNvSpPr txBox="1">
            <a:spLocks noGrp="1"/>
          </p:cNvSpPr>
          <p:nvPr>
            <p:ph type="body" idx="3"/>
          </p:nvPr>
        </p:nvSpPr>
        <p:spPr>
          <a:xfrm>
            <a:off x="4700832" y="2733772"/>
            <a:ext cx="7013700" cy="3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Google Shape;263;p56"/>
          <p:cNvSpPr txBox="1">
            <a:spLocks noGrp="1"/>
          </p:cNvSpPr>
          <p:nvPr>
            <p:ph type="subTitle" idx="4"/>
          </p:nvPr>
        </p:nvSpPr>
        <p:spPr>
          <a:xfrm>
            <a:off x="4537435" y="131975"/>
            <a:ext cx="74661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7"/>
          <p:cNvSpPr>
            <a:spLocks noGrp="1"/>
          </p:cNvSpPr>
          <p:nvPr>
            <p:ph type="pic" idx="2"/>
          </p:nvPr>
        </p:nvSpPr>
        <p:spPr>
          <a:xfrm>
            <a:off x="0" y="1052513"/>
            <a:ext cx="121920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57"/>
          <p:cNvSpPr txBox="1">
            <a:spLocks noGrp="1"/>
          </p:cNvSpPr>
          <p:nvPr>
            <p:ph type="subTitle" idx="1"/>
          </p:nvPr>
        </p:nvSpPr>
        <p:spPr>
          <a:xfrm>
            <a:off x="4537435" y="131975"/>
            <a:ext cx="74661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Needs Backup">
  <p:cSld name="Image Needs Backup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8"/>
          <p:cNvSpPr/>
          <p:nvPr/>
        </p:nvSpPr>
        <p:spPr>
          <a:xfrm>
            <a:off x="0" y="1052512"/>
            <a:ext cx="4320000" cy="5805600"/>
          </a:xfrm>
          <a:prstGeom prst="rect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67725" tIns="67725" rIns="67725" bIns="67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58"/>
          <p:cNvSpPr txBox="1">
            <a:spLocks noGrp="1"/>
          </p:cNvSpPr>
          <p:nvPr>
            <p:ph type="title"/>
          </p:nvPr>
        </p:nvSpPr>
        <p:spPr>
          <a:xfrm>
            <a:off x="377372" y="1451727"/>
            <a:ext cx="3531600" cy="49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ira Sans"/>
              <a:buNone/>
              <a:defRPr sz="32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58"/>
          <p:cNvSpPr>
            <a:spLocks noGrp="1"/>
          </p:cNvSpPr>
          <p:nvPr>
            <p:ph type="pic" idx="2"/>
          </p:nvPr>
        </p:nvSpPr>
        <p:spPr>
          <a:xfrm>
            <a:off x="4320117" y="1052513"/>
            <a:ext cx="78720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Google Shape;271;p58"/>
          <p:cNvSpPr txBox="1">
            <a:spLocks noGrp="1"/>
          </p:cNvSpPr>
          <p:nvPr>
            <p:ph type="subTitle" idx="1"/>
          </p:nvPr>
        </p:nvSpPr>
        <p:spPr>
          <a:xfrm>
            <a:off x="4537435" y="131975"/>
            <a:ext cx="74661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y With Backup">
  <p:cSld name="Say With Backup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9"/>
          <p:cNvSpPr/>
          <p:nvPr/>
        </p:nvSpPr>
        <p:spPr>
          <a:xfrm>
            <a:off x="4320117" y="1052514"/>
            <a:ext cx="7872000" cy="580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7725" tIns="67725" rIns="67725" bIns="67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59"/>
          <p:cNvSpPr txBox="1">
            <a:spLocks noGrp="1"/>
          </p:cNvSpPr>
          <p:nvPr>
            <p:ph type="body" idx="1"/>
          </p:nvPr>
        </p:nvSpPr>
        <p:spPr>
          <a:xfrm>
            <a:off x="4663126" y="1435814"/>
            <a:ext cx="7164300" cy="50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59"/>
          <p:cNvSpPr>
            <a:spLocks noGrp="1"/>
          </p:cNvSpPr>
          <p:nvPr>
            <p:ph type="pic" idx="2"/>
          </p:nvPr>
        </p:nvSpPr>
        <p:spPr>
          <a:xfrm>
            <a:off x="0" y="1052514"/>
            <a:ext cx="43200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59"/>
          <p:cNvSpPr/>
          <p:nvPr/>
        </p:nvSpPr>
        <p:spPr>
          <a:xfrm>
            <a:off x="0" y="3864990"/>
            <a:ext cx="4320000" cy="2993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7725" tIns="67725" rIns="67725" bIns="67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59"/>
          <p:cNvSpPr txBox="1">
            <a:spLocks noGrp="1"/>
          </p:cNvSpPr>
          <p:nvPr>
            <p:ph type="body" idx="3"/>
          </p:nvPr>
        </p:nvSpPr>
        <p:spPr>
          <a:xfrm>
            <a:off x="243547" y="4070512"/>
            <a:ext cx="38415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59"/>
          <p:cNvSpPr txBox="1">
            <a:spLocks noGrp="1"/>
          </p:cNvSpPr>
          <p:nvPr>
            <p:ph type="body" idx="4"/>
          </p:nvPr>
        </p:nvSpPr>
        <p:spPr>
          <a:xfrm>
            <a:off x="243547" y="4927283"/>
            <a:ext cx="38415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59"/>
          <p:cNvSpPr txBox="1">
            <a:spLocks noGrp="1"/>
          </p:cNvSpPr>
          <p:nvPr>
            <p:ph type="subTitle" idx="5"/>
          </p:nvPr>
        </p:nvSpPr>
        <p:spPr>
          <a:xfrm>
            <a:off x="4537435" y="131975"/>
            <a:ext cx="74661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In Graphic">
  <p:cSld name="Content In Graphic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0"/>
          <p:cNvSpPr/>
          <p:nvPr/>
        </p:nvSpPr>
        <p:spPr>
          <a:xfrm>
            <a:off x="4320117" y="5162550"/>
            <a:ext cx="7872000" cy="1695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spcFirstLastPara="1" wrap="square" lIns="67725" tIns="67725" rIns="67725" bIns="67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60"/>
          <p:cNvSpPr>
            <a:spLocks noGrp="1"/>
          </p:cNvSpPr>
          <p:nvPr>
            <p:ph type="pic" idx="2"/>
          </p:nvPr>
        </p:nvSpPr>
        <p:spPr>
          <a:xfrm>
            <a:off x="4320117" y="1052513"/>
            <a:ext cx="78720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Google Shape;283;p60"/>
          <p:cNvSpPr/>
          <p:nvPr/>
        </p:nvSpPr>
        <p:spPr>
          <a:xfrm>
            <a:off x="0" y="1052513"/>
            <a:ext cx="4320000" cy="580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7725" tIns="67725" rIns="67725" bIns="67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60"/>
          <p:cNvSpPr txBox="1">
            <a:spLocks noGrp="1"/>
          </p:cNvSpPr>
          <p:nvPr>
            <p:ph type="body" idx="1"/>
          </p:nvPr>
        </p:nvSpPr>
        <p:spPr>
          <a:xfrm>
            <a:off x="263893" y="4058128"/>
            <a:ext cx="3783900" cy="2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Google Shape;285;p60"/>
          <p:cNvSpPr txBox="1">
            <a:spLocks noGrp="1"/>
          </p:cNvSpPr>
          <p:nvPr>
            <p:ph type="body" idx="3"/>
          </p:nvPr>
        </p:nvSpPr>
        <p:spPr>
          <a:xfrm>
            <a:off x="4584009" y="5344998"/>
            <a:ext cx="7344000" cy="13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Google Shape;286;p60"/>
          <p:cNvSpPr txBox="1">
            <a:spLocks noGrp="1"/>
          </p:cNvSpPr>
          <p:nvPr>
            <p:ph type="body" idx="4"/>
          </p:nvPr>
        </p:nvSpPr>
        <p:spPr>
          <a:xfrm>
            <a:off x="243547" y="1200150"/>
            <a:ext cx="3841500" cy="25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Google Shape;287;p60"/>
          <p:cNvSpPr txBox="1">
            <a:spLocks noGrp="1"/>
          </p:cNvSpPr>
          <p:nvPr>
            <p:ph type="subTitle" idx="5"/>
          </p:nvPr>
        </p:nvSpPr>
        <p:spPr>
          <a:xfrm>
            <a:off x="4537435" y="131975"/>
            <a:ext cx="74661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and Loud">
  <p:cSld name="Big and Loud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1"/>
          <p:cNvSpPr/>
          <p:nvPr/>
        </p:nvSpPr>
        <p:spPr>
          <a:xfrm>
            <a:off x="0" y="1052513"/>
            <a:ext cx="12192000" cy="580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61"/>
          <p:cNvSpPr txBox="1">
            <a:spLocks noGrp="1"/>
          </p:cNvSpPr>
          <p:nvPr>
            <p:ph type="body" idx="1"/>
          </p:nvPr>
        </p:nvSpPr>
        <p:spPr>
          <a:xfrm>
            <a:off x="3744080" y="1424354"/>
            <a:ext cx="80289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Google Shape;291;p61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s are Important">
  <p:cSld name="Points are Important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2"/>
          <p:cNvSpPr/>
          <p:nvPr/>
        </p:nvSpPr>
        <p:spPr>
          <a:xfrm>
            <a:off x="0" y="1052514"/>
            <a:ext cx="12192000" cy="580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62"/>
          <p:cNvSpPr txBox="1">
            <a:spLocks noGrp="1"/>
          </p:cNvSpPr>
          <p:nvPr>
            <p:ph type="body" idx="1"/>
          </p:nvPr>
        </p:nvSpPr>
        <p:spPr>
          <a:xfrm>
            <a:off x="226158" y="1625325"/>
            <a:ext cx="3051300" cy="46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5" name="Google Shape;295;p62"/>
          <p:cNvSpPr txBox="1">
            <a:spLocks noGrp="1"/>
          </p:cNvSpPr>
          <p:nvPr>
            <p:ph type="body" idx="2"/>
          </p:nvPr>
        </p:nvSpPr>
        <p:spPr>
          <a:xfrm>
            <a:off x="3744080" y="1625326"/>
            <a:ext cx="8040300" cy="1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62"/>
          <p:cNvSpPr txBox="1">
            <a:spLocks noGrp="1"/>
          </p:cNvSpPr>
          <p:nvPr>
            <p:ph type="body" idx="3"/>
          </p:nvPr>
        </p:nvSpPr>
        <p:spPr>
          <a:xfrm>
            <a:off x="3744080" y="2971800"/>
            <a:ext cx="8040300" cy="3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62"/>
          <p:cNvSpPr txBox="1">
            <a:spLocks noGrp="1"/>
          </p:cNvSpPr>
          <p:nvPr>
            <p:ph type="subTitle" idx="4"/>
          </p:nvPr>
        </p:nvSpPr>
        <p:spPr>
          <a:xfrm>
            <a:off x="3744080" y="-14699"/>
            <a:ext cx="80403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y Goodbye">
  <p:cSld name="Say Goodbye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3"/>
          <p:cNvSpPr txBox="1">
            <a:spLocks noGrp="1"/>
          </p:cNvSpPr>
          <p:nvPr>
            <p:ph type="ctrTitle"/>
          </p:nvPr>
        </p:nvSpPr>
        <p:spPr>
          <a:xfrm>
            <a:off x="2855843" y="1895707"/>
            <a:ext cx="6480300" cy="13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"/>
              <a:buNone/>
              <a:defRPr sz="60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Google Shape;300;p63"/>
          <p:cNvSpPr txBox="1"/>
          <p:nvPr/>
        </p:nvSpPr>
        <p:spPr>
          <a:xfrm>
            <a:off x="2855843" y="3272886"/>
            <a:ext cx="648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:::  itdp.org  :::  @ITDP-HQ  :::  </a:t>
            </a:r>
            <a:endParaRPr sz="1800" b="0" i="0" u="none" strike="noStrike" cap="none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63"/>
          <p:cNvSpPr/>
          <p:nvPr/>
        </p:nvSpPr>
        <p:spPr>
          <a:xfrm>
            <a:off x="0" y="4326231"/>
            <a:ext cx="12192000" cy="2531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y With Backup">
  <p:cSld name="Say With Backup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3467100" y="1052513"/>
            <a:ext cx="8724900" cy="58054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7"/>
          <p:cNvSpPr/>
          <p:nvPr/>
        </p:nvSpPr>
        <p:spPr>
          <a:xfrm>
            <a:off x="-1" y="3955366"/>
            <a:ext cx="3467101" cy="290263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7"/>
          <p:cNvSpPr>
            <a:spLocks noGrp="1"/>
          </p:cNvSpPr>
          <p:nvPr>
            <p:ph type="pic" idx="2"/>
          </p:nvPr>
        </p:nvSpPr>
        <p:spPr>
          <a:xfrm>
            <a:off x="0" y="1052511"/>
            <a:ext cx="3467100" cy="290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744081" y="1485902"/>
            <a:ext cx="8152172" cy="503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182562" y="4058129"/>
            <a:ext cx="3093297" cy="856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4"/>
          </p:nvPr>
        </p:nvSpPr>
        <p:spPr>
          <a:xfrm>
            <a:off x="182562" y="4914900"/>
            <a:ext cx="3093297" cy="160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5"/>
          </p:nvPr>
        </p:nvSpPr>
        <p:spPr>
          <a:xfrm>
            <a:off x="3744079" y="-14699"/>
            <a:ext cx="8152173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Context">
  <p:cSld name="Image Con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>
            <a:spLocks noGrp="1"/>
          </p:cNvSpPr>
          <p:nvPr>
            <p:ph type="pic" idx="2"/>
          </p:nvPr>
        </p:nvSpPr>
        <p:spPr>
          <a:xfrm>
            <a:off x="3467101" y="1052513"/>
            <a:ext cx="8724899" cy="580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40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1" y="1059767"/>
            <a:ext cx="3467100" cy="579823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182660" y="1200150"/>
            <a:ext cx="3065734" cy="252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182562" y="4058129"/>
            <a:ext cx="3093297" cy="856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5"/>
          </p:nvPr>
        </p:nvSpPr>
        <p:spPr>
          <a:xfrm>
            <a:off x="182562" y="4914900"/>
            <a:ext cx="3093297" cy="160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in Graphic">
  <p:cSld name="Content in Graphic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/>
          <p:nvPr/>
        </p:nvSpPr>
        <p:spPr>
          <a:xfrm>
            <a:off x="0" y="1052513"/>
            <a:ext cx="3467099" cy="58054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9"/>
          <p:cNvSpPr/>
          <p:nvPr/>
        </p:nvSpPr>
        <p:spPr>
          <a:xfrm>
            <a:off x="3457302" y="5162550"/>
            <a:ext cx="8734698" cy="169545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9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411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3639862" y="5352585"/>
            <a:ext cx="8369576" cy="1337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3"/>
          </p:nvPr>
        </p:nvSpPr>
        <p:spPr>
          <a:xfrm>
            <a:off x="3744079" y="-14699"/>
            <a:ext cx="8154549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4"/>
          </p:nvPr>
        </p:nvSpPr>
        <p:spPr>
          <a:xfrm>
            <a:off x="182562" y="4058129"/>
            <a:ext cx="3076685" cy="246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5"/>
          </p:nvPr>
        </p:nvSpPr>
        <p:spPr>
          <a:xfrm>
            <a:off x="182660" y="1200150"/>
            <a:ext cx="3065734" cy="252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s are Important">
  <p:cSld name="Points are Importa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0" y="1052514"/>
            <a:ext cx="12191999" cy="58054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226158" y="1625325"/>
            <a:ext cx="3051196" cy="4687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2"/>
          </p:nvPr>
        </p:nvSpPr>
        <p:spPr>
          <a:xfrm>
            <a:off x="3744080" y="1625326"/>
            <a:ext cx="8040250" cy="1153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3"/>
          </p:nvPr>
        </p:nvSpPr>
        <p:spPr>
          <a:xfrm>
            <a:off x="3744080" y="2971800"/>
            <a:ext cx="8040250" cy="334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ubTitle" idx="4"/>
          </p:nvPr>
        </p:nvSpPr>
        <p:spPr>
          <a:xfrm>
            <a:off x="3744080" y="-14699"/>
            <a:ext cx="8040250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3467100" y="-16279"/>
            <a:ext cx="8724899" cy="1080000"/>
          </a:xfrm>
          <a:prstGeom prst="rect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58" y="282726"/>
            <a:ext cx="2519329" cy="43668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184">
          <p15:clr>
            <a:srgbClr val="F26B43"/>
          </p15:clr>
        </p15:guide>
        <p15:guide id="2" orient="horz" pos="6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93730"/>
          </a:schemeClr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562570" y="764977"/>
            <a:ext cx="780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93730"/>
          </a:schemeClr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>
            <a:spLocks noGrp="1"/>
          </p:cNvSpPr>
          <p:nvPr>
            <p:ph type="title"/>
          </p:nvPr>
        </p:nvSpPr>
        <p:spPr>
          <a:xfrm>
            <a:off x="562570" y="764977"/>
            <a:ext cx="780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34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34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7"/>
          <p:cNvSpPr/>
          <p:nvPr/>
        </p:nvSpPr>
        <p:spPr>
          <a:xfrm>
            <a:off x="3467100" y="-16279"/>
            <a:ext cx="8724900" cy="1080000"/>
          </a:xfrm>
          <a:prstGeom prst="rect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4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58" y="282726"/>
            <a:ext cx="2519332" cy="43668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184">
          <p15:clr>
            <a:srgbClr val="F26B43"/>
          </p15:clr>
        </p15:guide>
        <p15:guide id="2" orient="horz" pos="66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3"/>
          <p:cNvSpPr/>
          <p:nvPr/>
        </p:nvSpPr>
        <p:spPr>
          <a:xfrm>
            <a:off x="4320117" y="-27487"/>
            <a:ext cx="7872000" cy="1080000"/>
          </a:xfrm>
          <a:prstGeom prst="rect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67725" tIns="67725" rIns="67725" bIns="67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53" descr="20 years logo-01.png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321" y="341752"/>
            <a:ext cx="1684015" cy="44388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721">
          <p15:clr>
            <a:srgbClr val="F26B43"/>
          </p15:clr>
        </p15:guide>
        <p15:guide id="2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9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2.jpe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3.jpe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4.jpe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5.jp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jpe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6.jpe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7.jpe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8.jpe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9.pn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0.pn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1.jpe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2.jpe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3.jpe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5.jpe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6.jpe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7.png"/><Relationship Id="rId5" Type="http://schemas.openxmlformats.org/officeDocument/2006/relationships/image" Target="../media/image89.jpeg"/><Relationship Id="rId4" Type="http://schemas.openxmlformats.org/officeDocument/2006/relationships/image" Target="../media/image9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hyperlink" Target="mailto:aswathy.dilip@itdp.org" TargetMode="External"/><Relationship Id="rId4" Type="http://schemas.openxmlformats.org/officeDocument/2006/relationships/image" Target="../media/image139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4"/>
          <p:cNvSpPr txBox="1">
            <a:spLocks noGrp="1"/>
          </p:cNvSpPr>
          <p:nvPr>
            <p:ph type="ctrTitle"/>
          </p:nvPr>
        </p:nvSpPr>
        <p:spPr>
          <a:xfrm>
            <a:off x="4187686" y="1053389"/>
            <a:ext cx="6480313" cy="245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It’s like riding</a:t>
            </a:r>
            <a:endParaRPr/>
          </a:p>
        </p:txBody>
      </p:sp>
      <p:sp>
        <p:nvSpPr>
          <p:cNvPr id="308" name="Google Shape;308;p64"/>
          <p:cNvSpPr txBox="1">
            <a:spLocks noGrp="1"/>
          </p:cNvSpPr>
          <p:nvPr>
            <p:ph type="subTitle" idx="1"/>
          </p:nvPr>
        </p:nvSpPr>
        <p:spPr>
          <a:xfrm>
            <a:off x="4187686" y="3602038"/>
            <a:ext cx="6480314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Your Own ITDP PowerPoint Template</a:t>
            </a:r>
            <a:endParaRPr/>
          </a:p>
        </p:txBody>
      </p:sp>
      <p:sp>
        <p:nvSpPr>
          <p:cNvPr id="309" name="Google Shape;309;p64"/>
          <p:cNvSpPr/>
          <p:nvPr/>
        </p:nvSpPr>
        <p:spPr>
          <a:xfrm>
            <a:off x="0" y="0"/>
            <a:ext cx="3467100" cy="10744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64" descr="ITDP_PrestigeLogo_Transpare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610" y="160950"/>
            <a:ext cx="2105880" cy="73750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64"/>
          <p:cNvSpPr txBox="1"/>
          <p:nvPr/>
        </p:nvSpPr>
        <p:spPr>
          <a:xfrm>
            <a:off x="3688323" y="245524"/>
            <a:ext cx="8154549" cy="58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Better cities through better streets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6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4475"/>
            <a:ext cx="12192004" cy="5783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3"/>
          <p:cNvSpPr txBox="1">
            <a:spLocks noGrp="1"/>
          </p:cNvSpPr>
          <p:nvPr>
            <p:ph type="body" idx="1"/>
          </p:nvPr>
        </p:nvSpPr>
        <p:spPr>
          <a:xfrm>
            <a:off x="0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/>
              <a:t>    </a:t>
            </a:r>
            <a:endParaRPr sz="4000" b="1"/>
          </a:p>
        </p:txBody>
      </p:sp>
      <p:pic>
        <p:nvPicPr>
          <p:cNvPr id="398" name="Google Shape;398;p7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169"/>
            <a:ext cx="12177716" cy="6529752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73"/>
          <p:cNvSpPr txBox="1"/>
          <p:nvPr/>
        </p:nvSpPr>
        <p:spPr>
          <a:xfrm>
            <a:off x="14283" y="57281"/>
            <a:ext cx="121920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0A7F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Designing ‘Complete Streets’ for all users and uses</a:t>
            </a:r>
            <a:endParaRPr sz="700"/>
          </a:p>
        </p:txBody>
      </p:sp>
      <p:pic>
        <p:nvPicPr>
          <p:cNvPr id="400" name="Google Shape;400;p7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2862"/>
            <a:ext cx="12177716" cy="375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7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2750" cy="68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74"/>
          <p:cNvSpPr txBox="1">
            <a:spLocks noGrp="1"/>
          </p:cNvSpPr>
          <p:nvPr>
            <p:ph type="body" idx="1"/>
          </p:nvPr>
        </p:nvSpPr>
        <p:spPr>
          <a:xfrm>
            <a:off x="0" y="174492"/>
            <a:ext cx="12192000" cy="13245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/>
              <a:t>            	</a:t>
            </a: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Inspiring champions and building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				partnerships</a:t>
            </a:r>
            <a:endParaRPr sz="4000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7" name="Google Shape;407;p74"/>
          <p:cNvSpPr/>
          <p:nvPr/>
        </p:nvSpPr>
        <p:spPr>
          <a:xfrm>
            <a:off x="246500" y="208225"/>
            <a:ext cx="1207800" cy="1232100"/>
          </a:xfrm>
          <a:prstGeom prst="ellipse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</a:pPr>
            <a:endParaRPr sz="25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8" name="Google Shape;408;p74"/>
          <p:cNvSpPr txBox="1"/>
          <p:nvPr/>
        </p:nvSpPr>
        <p:spPr>
          <a:xfrm>
            <a:off x="565888" y="291009"/>
            <a:ext cx="764700" cy="14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rebuchet MS"/>
              <a:buNone/>
            </a:pPr>
            <a:r>
              <a:rPr lang="en-US" sz="60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endParaRPr sz="6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7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405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7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75"/>
          <p:cNvSpPr txBox="1">
            <a:spLocks noGrp="1"/>
          </p:cNvSpPr>
          <p:nvPr>
            <p:ph type="body" idx="1"/>
          </p:nvPr>
        </p:nvSpPr>
        <p:spPr>
          <a:xfrm>
            <a:off x="0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/>
              <a:t>    </a:t>
            </a:r>
            <a:r>
              <a:rPr lang="en-US" sz="44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Pilots in collaboration with local designers</a:t>
            </a:r>
            <a:endParaRPr sz="40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76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76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200"/>
          </a:xfrm>
          <a:prstGeom prst="rect">
            <a:avLst/>
          </a:prstGeom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l" rtl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3" name="Google Shape;423;p7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" y="0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76"/>
          <p:cNvSpPr txBox="1">
            <a:spLocks noGrp="1"/>
          </p:cNvSpPr>
          <p:nvPr>
            <p:ph type="body" idx="1"/>
          </p:nvPr>
        </p:nvSpPr>
        <p:spPr>
          <a:xfrm>
            <a:off x="0" y="174492"/>
            <a:ext cx="12192000" cy="13245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/>
              <a:t>            	</a:t>
            </a: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Embed changes through standards and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				policy adoption</a:t>
            </a:r>
            <a:endParaRPr sz="4000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25" name="Google Shape;425;p76"/>
          <p:cNvSpPr/>
          <p:nvPr/>
        </p:nvSpPr>
        <p:spPr>
          <a:xfrm>
            <a:off x="246500" y="208225"/>
            <a:ext cx="1207800" cy="1232100"/>
          </a:xfrm>
          <a:prstGeom prst="ellipse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</a:pPr>
            <a:endParaRPr sz="25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6" name="Google Shape;426;p76"/>
          <p:cNvSpPr txBox="1"/>
          <p:nvPr/>
        </p:nvSpPr>
        <p:spPr>
          <a:xfrm>
            <a:off x="565888" y="291009"/>
            <a:ext cx="764700" cy="14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rebuchet MS"/>
              <a:buNone/>
            </a:pPr>
            <a:r>
              <a:rPr lang="en-US" sz="6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</a:t>
            </a:r>
            <a:endParaRPr sz="6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27" name="Google Shape;427;p7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771917">
            <a:off x="582431" y="3752116"/>
            <a:ext cx="3339167" cy="236367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7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5862" cy="685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7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1543" y="226104"/>
            <a:ext cx="3269673" cy="35147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34" name="Google Shape;434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769848">
            <a:off x="9171825" y="3415741"/>
            <a:ext cx="1989127" cy="28932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435" name="Google Shape;435;p77"/>
          <p:cNvSpPr txBox="1">
            <a:spLocks noGrp="1"/>
          </p:cNvSpPr>
          <p:nvPr>
            <p:ph type="body" idx="1"/>
          </p:nvPr>
        </p:nvSpPr>
        <p:spPr>
          <a:xfrm>
            <a:off x="0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/>
              <a:t>    </a:t>
            </a:r>
            <a:r>
              <a:rPr lang="en-US" sz="44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From 100kms to city-wide network plan</a:t>
            </a:r>
            <a:endParaRPr sz="40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7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" t="10634" r="-39"/>
          <a:stretch/>
        </p:blipFill>
        <p:spPr>
          <a:xfrm>
            <a:off x="0" y="0"/>
            <a:ext cx="12201375" cy="6867319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78"/>
          <p:cNvSpPr txBox="1">
            <a:spLocks noGrp="1"/>
          </p:cNvSpPr>
          <p:nvPr>
            <p:ph type="body" idx="1"/>
          </p:nvPr>
        </p:nvSpPr>
        <p:spPr>
          <a:xfrm>
            <a:off x="0" y="174492"/>
            <a:ext cx="12192000" cy="13245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/>
              <a:t>            	</a:t>
            </a: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Expanding transformation: Institutional 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3716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reforms and capacity building 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42" name="Google Shape;442;p78"/>
          <p:cNvSpPr/>
          <p:nvPr/>
        </p:nvSpPr>
        <p:spPr>
          <a:xfrm>
            <a:off x="246500" y="208225"/>
            <a:ext cx="1207800" cy="1232100"/>
          </a:xfrm>
          <a:prstGeom prst="ellipse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</a:pPr>
            <a:endParaRPr sz="25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3" name="Google Shape;443;p78"/>
          <p:cNvSpPr txBox="1"/>
          <p:nvPr/>
        </p:nvSpPr>
        <p:spPr>
          <a:xfrm>
            <a:off x="565888" y="291009"/>
            <a:ext cx="764700" cy="14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rebuchet MS"/>
              <a:buNone/>
            </a:pPr>
            <a:r>
              <a:rPr lang="en-US" sz="6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 sz="6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9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79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200"/>
          </a:xfrm>
          <a:prstGeom prst="rect">
            <a:avLst/>
          </a:prstGeom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l" rtl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1" name="Google Shape;451;p7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21439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79"/>
          <p:cNvSpPr txBox="1">
            <a:spLocks noGrp="1"/>
          </p:cNvSpPr>
          <p:nvPr>
            <p:ph type="body" idx="1"/>
          </p:nvPr>
        </p:nvSpPr>
        <p:spPr>
          <a:xfrm>
            <a:off x="0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/>
              <a:t>    </a:t>
            </a:r>
            <a:r>
              <a:rPr lang="en-US" sz="44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National Smart City Mission — a catalyst</a:t>
            </a:r>
            <a:endParaRPr sz="40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0"/>
          <p:cNvSpPr txBox="1"/>
          <p:nvPr/>
        </p:nvSpPr>
        <p:spPr>
          <a:xfrm>
            <a:off x="14283" y="221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Developing national best practice standards</a:t>
            </a:r>
            <a:endParaRPr sz="700"/>
          </a:p>
        </p:txBody>
      </p:sp>
      <p:grpSp>
        <p:nvGrpSpPr>
          <p:cNvPr id="458" name="Google Shape;458;p80"/>
          <p:cNvGrpSpPr/>
          <p:nvPr/>
        </p:nvGrpSpPr>
        <p:grpSpPr>
          <a:xfrm>
            <a:off x="1923014" y="908817"/>
            <a:ext cx="8374171" cy="5806024"/>
            <a:chOff x="5473945" y="1817688"/>
            <a:chExt cx="13557019" cy="9399423"/>
          </a:xfrm>
        </p:grpSpPr>
        <p:pic>
          <p:nvPicPr>
            <p:cNvPr id="459" name="Google Shape;459;p80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8572" y="6653811"/>
              <a:ext cx="3229375" cy="4563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76200" dir="276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460" name="Google Shape;460;p80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77313" y="6653811"/>
              <a:ext cx="3229375" cy="4563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76200" dir="276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461" name="Google Shape;461;p80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52927" y="6653811"/>
              <a:ext cx="3229375" cy="4563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76200" dir="276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462" name="Google Shape;462;p80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3945" y="1817688"/>
              <a:ext cx="3229375" cy="4563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76200" dir="276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463" name="Google Shape;463;p80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1794" y="1817688"/>
              <a:ext cx="3229375" cy="4563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76200" dir="276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464" name="Google Shape;464;p80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42848" y="1817688"/>
              <a:ext cx="3229375" cy="4563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76200" dir="276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465" name="Google Shape;465;p80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01589" y="1817688"/>
              <a:ext cx="3229375" cy="4563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76200" dir="2760000" algn="bl" rotWithShape="0">
                <a:srgbClr val="000000">
                  <a:alpha val="49800"/>
                </a:srgbClr>
              </a:outerShdw>
            </a:effectLst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1"/>
          <p:cNvSpPr/>
          <p:nvPr/>
        </p:nvSpPr>
        <p:spPr>
          <a:xfrm>
            <a:off x="0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2" name="Google Shape;472;p81" descr="ITDP_PrestigeLogo_Transparent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017" y="315010"/>
            <a:ext cx="1269065" cy="44444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81"/>
          <p:cNvSpPr/>
          <p:nvPr/>
        </p:nvSpPr>
        <p:spPr>
          <a:xfrm>
            <a:off x="-1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p81" descr="ITDP_PrestigeLogo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610" y="160950"/>
            <a:ext cx="2105880" cy="73750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81"/>
          <p:cNvSpPr txBox="1"/>
          <p:nvPr/>
        </p:nvSpPr>
        <p:spPr>
          <a:xfrm>
            <a:off x="3688323" y="245524"/>
            <a:ext cx="81546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Better cities through better streets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81"/>
          <p:cNvSpPr txBox="1">
            <a:spLocks noGrp="1"/>
          </p:cNvSpPr>
          <p:nvPr>
            <p:ph type="body" idx="1"/>
          </p:nvPr>
        </p:nvSpPr>
        <p:spPr>
          <a:xfrm>
            <a:off x="308804" y="1432317"/>
            <a:ext cx="82050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Complete Streets: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Policy Framework</a:t>
            </a:r>
            <a:endParaRPr/>
          </a:p>
        </p:txBody>
      </p:sp>
      <p:pic>
        <p:nvPicPr>
          <p:cNvPr id="477" name="Google Shape;477;p8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2048" y="1257307"/>
            <a:ext cx="3769425" cy="5326451"/>
          </a:xfrm>
          <a:prstGeom prst="rect">
            <a:avLst/>
          </a:prstGeom>
          <a:noFill/>
          <a:ln>
            <a:noFill/>
          </a:ln>
          <a:effectLst>
            <a:outerShdw blurRad="57150" dist="76200" dir="2760000" algn="bl" rotWithShape="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2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A street provides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3" name="Google Shape;483;p82"/>
          <p:cNvSpPr/>
          <p:nvPr/>
        </p:nvSpPr>
        <p:spPr>
          <a:xfrm>
            <a:off x="467796" y="5723505"/>
            <a:ext cx="248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Access to jobs, education and amenities</a:t>
            </a:r>
            <a:endParaRPr sz="18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4" name="Google Shape;484;p82"/>
          <p:cNvSpPr/>
          <p:nvPr/>
        </p:nvSpPr>
        <p:spPr>
          <a:xfrm>
            <a:off x="3307237" y="5723505"/>
            <a:ext cx="2630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Economic Opportunities</a:t>
            </a:r>
            <a:endParaRPr sz="1800" b="1" i="0" u="none" strike="noStrike" cap="none">
              <a:solidFill>
                <a:srgbClr val="00B05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5" name="Google Shape;485;p82"/>
          <p:cNvSpPr/>
          <p:nvPr/>
        </p:nvSpPr>
        <p:spPr>
          <a:xfrm>
            <a:off x="9335121" y="5723505"/>
            <a:ext cx="248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2000"/>
              <a:buFont typeface="Arial"/>
              <a:buNone/>
            </a:pPr>
            <a:r>
              <a:rPr lang="en-US" sz="18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An identity to a city</a:t>
            </a:r>
            <a:endParaRPr/>
          </a:p>
        </p:txBody>
      </p:sp>
      <p:sp>
        <p:nvSpPr>
          <p:cNvPr id="486" name="Google Shape;486;p82"/>
          <p:cNvSpPr/>
          <p:nvPr/>
        </p:nvSpPr>
        <p:spPr>
          <a:xfrm>
            <a:off x="6591935" y="5723505"/>
            <a:ext cx="213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Social and Recreational Opportunities</a:t>
            </a:r>
            <a:endParaRPr/>
          </a:p>
        </p:txBody>
      </p:sp>
      <p:pic>
        <p:nvPicPr>
          <p:cNvPr id="487" name="Google Shape;487;p8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850" y="1028700"/>
            <a:ext cx="2795400" cy="45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8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4700" y="1028700"/>
            <a:ext cx="2905800" cy="45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8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125" y="1032147"/>
            <a:ext cx="2905800" cy="44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8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9550" y="1032150"/>
            <a:ext cx="2744700" cy="44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5"/>
          <p:cNvSpPr txBox="1">
            <a:spLocks noGrp="1"/>
          </p:cNvSpPr>
          <p:nvPr>
            <p:ph type="body" idx="1"/>
          </p:nvPr>
        </p:nvSpPr>
        <p:spPr>
          <a:xfrm>
            <a:off x="3744079" y="1424354"/>
            <a:ext cx="82050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Creating better streets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in Indian cities: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The journey</a:t>
            </a:r>
            <a:endParaRPr/>
          </a:p>
        </p:txBody>
      </p:sp>
      <p:sp>
        <p:nvSpPr>
          <p:cNvPr id="319" name="Google Shape;319;p65"/>
          <p:cNvSpPr/>
          <p:nvPr/>
        </p:nvSpPr>
        <p:spPr>
          <a:xfrm>
            <a:off x="0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65" descr="ITDP_PrestigeLogo_Transparent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017" y="315010"/>
            <a:ext cx="1269065" cy="44444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65"/>
          <p:cNvSpPr/>
          <p:nvPr/>
        </p:nvSpPr>
        <p:spPr>
          <a:xfrm>
            <a:off x="-1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65" descr="ITDP_PrestigeLogo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610" y="160950"/>
            <a:ext cx="2105880" cy="737503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65"/>
          <p:cNvSpPr txBox="1"/>
          <p:nvPr/>
        </p:nvSpPr>
        <p:spPr>
          <a:xfrm>
            <a:off x="3688323" y="245524"/>
            <a:ext cx="81546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Better cities through better streets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3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A street has many uses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96" name="Google Shape;496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7237" y="1466538"/>
            <a:ext cx="2623280" cy="413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943" y="1466538"/>
            <a:ext cx="2623280" cy="406444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83"/>
          <p:cNvSpPr/>
          <p:nvPr/>
        </p:nvSpPr>
        <p:spPr>
          <a:xfrm>
            <a:off x="467796" y="5723505"/>
            <a:ext cx="248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Walking and Cycling</a:t>
            </a:r>
            <a:endParaRPr sz="18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Formal &amp; Informal Public Transport</a:t>
            </a:r>
            <a:endParaRPr/>
          </a:p>
        </p:txBody>
      </p:sp>
      <p:sp>
        <p:nvSpPr>
          <p:cNvPr id="499" name="Google Shape;499;p83"/>
          <p:cNvSpPr/>
          <p:nvPr/>
        </p:nvSpPr>
        <p:spPr>
          <a:xfrm>
            <a:off x="3307237" y="5723505"/>
            <a:ext cx="2630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Personal Motor Vehicles – mobile and parked: Utilities</a:t>
            </a:r>
            <a:endParaRPr sz="1800" b="1" i="0" u="none" strike="noStrike" cap="none">
              <a:solidFill>
                <a:srgbClr val="00B05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0" name="Google Shape;500;p83"/>
          <p:cNvSpPr/>
          <p:nvPr/>
        </p:nvSpPr>
        <p:spPr>
          <a:xfrm>
            <a:off x="720778" y="991660"/>
            <a:ext cx="490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For mobility &amp; service infrastructure</a:t>
            </a:r>
            <a:endParaRPr/>
          </a:p>
        </p:txBody>
      </p:sp>
      <p:pic>
        <p:nvPicPr>
          <p:cNvPr id="501" name="Google Shape;501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9560" y="1466538"/>
            <a:ext cx="2578309" cy="406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6479" y="1466539"/>
            <a:ext cx="2627022" cy="406444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83"/>
          <p:cNvSpPr/>
          <p:nvPr/>
        </p:nvSpPr>
        <p:spPr>
          <a:xfrm>
            <a:off x="9335121" y="5723505"/>
            <a:ext cx="248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Vending &amp; Shopping : Eyes on the street</a:t>
            </a:r>
            <a:endParaRPr/>
          </a:p>
        </p:txBody>
      </p:sp>
      <p:sp>
        <p:nvSpPr>
          <p:cNvPr id="504" name="Google Shape;504;p83"/>
          <p:cNvSpPr/>
          <p:nvPr/>
        </p:nvSpPr>
        <p:spPr>
          <a:xfrm>
            <a:off x="6591935" y="5723505"/>
            <a:ext cx="213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Gathering</a:t>
            </a:r>
            <a:endParaRPr/>
          </a:p>
        </p:txBody>
      </p:sp>
      <p:sp>
        <p:nvSpPr>
          <p:cNvPr id="505" name="Google Shape;505;p83"/>
          <p:cNvSpPr/>
          <p:nvPr/>
        </p:nvSpPr>
        <p:spPr>
          <a:xfrm>
            <a:off x="6673540" y="991660"/>
            <a:ext cx="490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Also as a public space</a:t>
            </a:r>
            <a:endParaRPr sz="2000" b="1" i="0" u="none" strike="noStrike" cap="none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4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A street hosts many people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11" name="Google Shape;511;p84"/>
          <p:cNvSpPr/>
          <p:nvPr/>
        </p:nvSpPr>
        <p:spPr>
          <a:xfrm>
            <a:off x="467796" y="5723505"/>
            <a:ext cx="248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Pedestrians and Cyclists</a:t>
            </a:r>
            <a:endParaRPr sz="18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12" name="Google Shape;512;p84"/>
          <p:cNvSpPr/>
          <p:nvPr/>
        </p:nvSpPr>
        <p:spPr>
          <a:xfrm>
            <a:off x="3307225" y="5723502"/>
            <a:ext cx="263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Women as much as men</a:t>
            </a:r>
            <a:endParaRPr sz="18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13" name="Google Shape;513;p84"/>
          <p:cNvSpPr/>
          <p:nvPr/>
        </p:nvSpPr>
        <p:spPr>
          <a:xfrm>
            <a:off x="720776" y="991650"/>
            <a:ext cx="1078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Of different transport modes and gender, Different age groups and physicalities</a:t>
            </a:r>
            <a:endParaRPr sz="2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2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14" name="Google Shape;514;p84"/>
          <p:cNvSpPr/>
          <p:nvPr/>
        </p:nvSpPr>
        <p:spPr>
          <a:xfrm>
            <a:off x="9335121" y="5723505"/>
            <a:ext cx="248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The differently abled</a:t>
            </a:r>
            <a:endParaRPr sz="1800" b="1">
              <a:solidFill>
                <a:srgbClr val="00B05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15" name="Google Shape;515;p84"/>
          <p:cNvSpPr/>
          <p:nvPr/>
        </p:nvSpPr>
        <p:spPr>
          <a:xfrm>
            <a:off x="6355850" y="5723500"/>
            <a:ext cx="260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Dependent and independent children and elderly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516" name="Google Shape;516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466" y="1459048"/>
            <a:ext cx="2627022" cy="407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1539" y="1490816"/>
            <a:ext cx="2533338" cy="404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5842" y="1474647"/>
            <a:ext cx="2608289" cy="404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79283" y="1466538"/>
            <a:ext cx="2593299" cy="4064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85"/>
          <p:cNvSpPr txBox="1">
            <a:spLocks noGrp="1"/>
          </p:cNvSpPr>
          <p:nvPr>
            <p:ph type="body" idx="1"/>
          </p:nvPr>
        </p:nvSpPr>
        <p:spPr>
          <a:xfrm>
            <a:off x="0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/>
              <a:t>    </a:t>
            </a:r>
            <a:endParaRPr sz="4000" b="1"/>
          </a:p>
        </p:txBody>
      </p:sp>
      <p:pic>
        <p:nvPicPr>
          <p:cNvPr id="525" name="Google Shape;525;p8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169"/>
            <a:ext cx="12177716" cy="652975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85"/>
          <p:cNvSpPr txBox="1"/>
          <p:nvPr/>
        </p:nvSpPr>
        <p:spPr>
          <a:xfrm>
            <a:off x="14283" y="57281"/>
            <a:ext cx="121920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0A7F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Designing ‘Complete Streets’ for all users and uses</a:t>
            </a:r>
            <a:endParaRPr sz="700"/>
          </a:p>
        </p:txBody>
      </p:sp>
      <p:pic>
        <p:nvPicPr>
          <p:cNvPr id="527" name="Google Shape;527;p8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2862"/>
            <a:ext cx="12177716" cy="375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86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86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5" name="Google Shape;535;p8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204" y="1548877"/>
            <a:ext cx="4841399" cy="481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8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0600" y="2399059"/>
            <a:ext cx="3467100" cy="3859791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86"/>
          <p:cNvSpPr txBox="1">
            <a:spLocks noGrp="1"/>
          </p:cNvSpPr>
          <p:nvPr>
            <p:ph type="title"/>
          </p:nvPr>
        </p:nvSpPr>
        <p:spPr>
          <a:xfrm>
            <a:off x="209554" y="1052516"/>
            <a:ext cx="3048000" cy="5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52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252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520">
                <a:solidFill>
                  <a:schemeClr val="dk1"/>
                </a:solidFill>
              </a:rPr>
              <a:t>PRINCIPLES</a:t>
            </a:r>
            <a:endParaRPr sz="252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52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400">
                <a:solidFill>
                  <a:schemeClr val="dk1"/>
                </a:solidFill>
              </a:rPr>
              <a:t>1. Efficient Mobility</a:t>
            </a: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Multiple modes of travel  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High quality facilities for public and non-motorised transport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Allocating space equitably for all users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8" name="Google Shape;538;p86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Principles of Complete Streets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7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5" name="Google Shape;545;p8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6375" y="1614675"/>
            <a:ext cx="4775187" cy="474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8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0599" y="2545182"/>
            <a:ext cx="3571399" cy="381659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87"/>
          <p:cNvSpPr txBox="1">
            <a:spLocks noGrp="1"/>
          </p:cNvSpPr>
          <p:nvPr>
            <p:ph type="title"/>
          </p:nvPr>
        </p:nvSpPr>
        <p:spPr>
          <a:xfrm>
            <a:off x="209554" y="1052516"/>
            <a:ext cx="3048000" cy="5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52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252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520">
                <a:solidFill>
                  <a:schemeClr val="dk1"/>
                </a:solidFill>
              </a:rPr>
              <a:t>PRINCIPLES</a:t>
            </a:r>
            <a:endParaRPr sz="252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400">
                <a:solidFill>
                  <a:schemeClr val="dk1"/>
                </a:solidFill>
              </a:rPr>
              <a:t>2. Safety</a:t>
            </a: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Safe for all user groups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Segregated spaces for each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Traffic calming measures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Personal safety  good lighting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Active edges and vending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8" name="Google Shape;548;p87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87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Principles of Complete Streets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8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6" name="Google Shape;556;p8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200" y="1600200"/>
            <a:ext cx="4789766" cy="476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8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0598" y="2210760"/>
            <a:ext cx="3571400" cy="4151017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88"/>
          <p:cNvSpPr txBox="1">
            <a:spLocks noGrp="1"/>
          </p:cNvSpPr>
          <p:nvPr>
            <p:ph type="title"/>
          </p:nvPr>
        </p:nvSpPr>
        <p:spPr>
          <a:xfrm>
            <a:off x="209554" y="1052516"/>
            <a:ext cx="3048000" cy="5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52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252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520">
                <a:solidFill>
                  <a:schemeClr val="dk1"/>
                </a:solidFill>
              </a:rPr>
              <a:t>PRINCIPLES</a:t>
            </a:r>
            <a:endParaRPr sz="252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400">
                <a:solidFill>
                  <a:schemeClr val="dk1"/>
                </a:solidFill>
              </a:rPr>
              <a:t>3. Universal Accessibility</a:t>
            </a: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Accessible by all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Continuous and even-surfaced footpaths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Table top crossings and ramps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Tactile pavers wherever level differences occur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59" name="Google Shape;559;p88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88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Principles of Complete Streets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9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7" name="Google Shape;567;p8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201" y="1600199"/>
            <a:ext cx="4776534" cy="47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8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0598" y="1883813"/>
            <a:ext cx="3571399" cy="4477961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89"/>
          <p:cNvSpPr txBox="1">
            <a:spLocks noGrp="1"/>
          </p:cNvSpPr>
          <p:nvPr>
            <p:ph type="title"/>
          </p:nvPr>
        </p:nvSpPr>
        <p:spPr>
          <a:xfrm>
            <a:off x="209554" y="1052516"/>
            <a:ext cx="3048000" cy="5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52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252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520">
                <a:solidFill>
                  <a:schemeClr val="dk1"/>
                </a:solidFill>
              </a:rPr>
              <a:t>PRINCIPLES</a:t>
            </a:r>
            <a:endParaRPr sz="252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400">
                <a:solidFill>
                  <a:schemeClr val="dk1"/>
                </a:solidFill>
              </a:rPr>
              <a:t>4. Liveability</a:t>
            </a: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Full of life - elements that improve activity  attracts more users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Increases retail activity for all users - transforms the street into a vital public space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70" name="Google Shape;570;p89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89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Principles of Complete Streets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90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8" name="Google Shape;578;p9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204" y="1600204"/>
            <a:ext cx="4734338" cy="47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9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348" y="2083288"/>
            <a:ext cx="3754649" cy="4278488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90"/>
          <p:cNvSpPr txBox="1">
            <a:spLocks noGrp="1"/>
          </p:cNvSpPr>
          <p:nvPr>
            <p:ph type="title"/>
          </p:nvPr>
        </p:nvSpPr>
        <p:spPr>
          <a:xfrm>
            <a:off x="209554" y="1052516"/>
            <a:ext cx="3048000" cy="5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52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252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520">
                <a:solidFill>
                  <a:schemeClr val="dk1"/>
                </a:solidFill>
              </a:rPr>
              <a:t>PRINCIPLES</a:t>
            </a:r>
            <a:endParaRPr sz="252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400">
                <a:solidFill>
                  <a:schemeClr val="dk1"/>
                </a:solidFill>
              </a:rPr>
              <a:t>5. Sensitivity to Local Context</a:t>
            </a: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Designed to suit the local context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Factoring in local street activities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Patterns of pedestrian movement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Nearby land uses and the needs of the people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81" name="Google Shape;581;p90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90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Principles of Complete Streets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1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9" name="Google Shape;589;p9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2001" y="2439612"/>
            <a:ext cx="3799999" cy="392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9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204" y="1600203"/>
            <a:ext cx="4789764" cy="4761576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91"/>
          <p:cNvSpPr txBox="1">
            <a:spLocks noGrp="1"/>
          </p:cNvSpPr>
          <p:nvPr>
            <p:ph type="title"/>
          </p:nvPr>
        </p:nvSpPr>
        <p:spPr>
          <a:xfrm>
            <a:off x="209554" y="1052516"/>
            <a:ext cx="3048000" cy="5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52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252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520">
                <a:solidFill>
                  <a:schemeClr val="dk1"/>
                </a:solidFill>
              </a:rPr>
              <a:t>PRINCIPLES</a:t>
            </a:r>
            <a:endParaRPr sz="252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400">
                <a:solidFill>
                  <a:schemeClr val="dk1"/>
                </a:solidFill>
              </a:rPr>
              <a:t>6. Environmental Sustainability</a:t>
            </a: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Promotes sustainable modes of transport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Improves local climatic conditions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Reducing pollution and heat  </a:t>
            </a: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1979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Capture and channel rainwater through design </a:t>
            </a:r>
            <a:endParaRPr sz="16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1979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92" name="Google Shape;592;p91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91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Principles of Complete Streets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92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0" name="Google Shape;600;p9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100" y="1074600"/>
            <a:ext cx="4243451" cy="58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9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850" y="1060275"/>
            <a:ext cx="4300151" cy="583425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92"/>
          <p:cNvSpPr txBox="1">
            <a:spLocks noGrp="1"/>
          </p:cNvSpPr>
          <p:nvPr>
            <p:ph type="title"/>
          </p:nvPr>
        </p:nvSpPr>
        <p:spPr>
          <a:xfrm>
            <a:off x="209550" y="1052525"/>
            <a:ext cx="30480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400">
                <a:solidFill>
                  <a:schemeClr val="dk1"/>
                </a:solidFill>
              </a:rPr>
              <a:t/>
            </a:r>
            <a:br>
              <a:rPr lang="en-US" sz="2400">
                <a:solidFill>
                  <a:schemeClr val="dk1"/>
                </a:solidFill>
              </a:rPr>
            </a:br>
            <a:r>
              <a:rPr lang="en-US" sz="3600">
                <a:solidFill>
                  <a:schemeClr val="dk1"/>
                </a:solidFill>
              </a:rPr>
              <a:t>Improves Sustainable Mode Share</a:t>
            </a:r>
            <a:endParaRPr sz="3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 i="1">
                <a:solidFill>
                  <a:schemeClr val="dk1"/>
                </a:solidFill>
              </a:rPr>
              <a:t>Case: St .Mark's road, Bangalore</a:t>
            </a:r>
            <a:endParaRPr sz="24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52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400" b="0">
                <a:solidFill>
                  <a:schemeClr val="dk1"/>
                </a:solidFill>
              </a:rPr>
              <a:t>With the revamped </a:t>
            </a: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>
                <a:solidFill>
                  <a:schemeClr val="dk1"/>
                </a:solidFill>
              </a:rPr>
              <a:t>design, pedestrian volumes have gone up by</a:t>
            </a: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6000">
                <a:solidFill>
                  <a:schemeClr val="dk1"/>
                </a:solidFill>
              </a:rPr>
              <a:t>250%  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603" name="Google Shape;603;p92"/>
          <p:cNvSpPr txBox="1"/>
          <p:nvPr/>
        </p:nvSpPr>
        <p:spPr>
          <a:xfrm>
            <a:off x="3467105" y="6503705"/>
            <a:ext cx="12354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BEFORE</a:t>
            </a:r>
            <a:endParaRPr/>
          </a:p>
        </p:txBody>
      </p:sp>
      <p:sp>
        <p:nvSpPr>
          <p:cNvPr id="604" name="Google Shape;604;p92"/>
          <p:cNvSpPr txBox="1"/>
          <p:nvPr/>
        </p:nvSpPr>
        <p:spPr>
          <a:xfrm>
            <a:off x="10956607" y="6503705"/>
            <a:ext cx="12354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A5A5A5"/>
                </a:solidFill>
                <a:latin typeface="Fira Sans"/>
                <a:ea typeface="Fira Sans"/>
                <a:cs typeface="Fira Sans"/>
                <a:sym typeface="Fira Sans"/>
              </a:rPr>
              <a:t>AFTER</a:t>
            </a:r>
            <a:endParaRPr sz="2000" b="1" i="0" u="none" strike="noStrike" cap="none">
              <a:solidFill>
                <a:srgbClr val="A5A5A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05" name="Google Shape;605;p92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92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Benefits of Complete Streets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66"/>
          <p:cNvSpPr/>
          <p:nvPr/>
        </p:nvSpPr>
        <p:spPr>
          <a:xfrm>
            <a:off x="-214058" y="45720"/>
            <a:ext cx="1425639" cy="3703320"/>
          </a:xfrm>
          <a:custGeom>
            <a:avLst/>
            <a:gdLst/>
            <a:ahLst/>
            <a:cxnLst/>
            <a:rect l="l" t="t" r="r" b="b"/>
            <a:pathLst>
              <a:path w="2851277" h="7406640" extrusionOk="0">
                <a:moveTo>
                  <a:pt x="428117" y="7406640"/>
                </a:moveTo>
                <a:lnTo>
                  <a:pt x="428117" y="7406640"/>
                </a:lnTo>
                <a:cubicBezTo>
                  <a:pt x="351917" y="6995160"/>
                  <a:pt x="266503" y="6585280"/>
                  <a:pt x="199517" y="6172200"/>
                </a:cubicBezTo>
                <a:cubicBezTo>
                  <a:pt x="162899" y="5946392"/>
                  <a:pt x="133731" y="5371589"/>
                  <a:pt x="108077" y="5166360"/>
                </a:cubicBezTo>
                <a:cubicBezTo>
                  <a:pt x="85081" y="4982389"/>
                  <a:pt x="47117" y="4800600"/>
                  <a:pt x="16637" y="4617720"/>
                </a:cubicBezTo>
                <a:cubicBezTo>
                  <a:pt x="31877" y="3596640"/>
                  <a:pt x="-54696" y="2568943"/>
                  <a:pt x="62357" y="1554480"/>
                </a:cubicBezTo>
                <a:cubicBezTo>
                  <a:pt x="86117" y="1348560"/>
                  <a:pt x="313135" y="1224033"/>
                  <a:pt x="428117" y="1051560"/>
                </a:cubicBezTo>
                <a:cubicBezTo>
                  <a:pt x="635646" y="740266"/>
                  <a:pt x="376311" y="1109842"/>
                  <a:pt x="793877" y="640080"/>
                </a:cubicBezTo>
                <a:cubicBezTo>
                  <a:pt x="830383" y="599011"/>
                  <a:pt x="851582" y="546294"/>
                  <a:pt x="885317" y="502920"/>
                </a:cubicBezTo>
                <a:cubicBezTo>
                  <a:pt x="958393" y="408965"/>
                  <a:pt x="1034839" y="317563"/>
                  <a:pt x="1113917" y="228600"/>
                </a:cubicBezTo>
                <a:cubicBezTo>
                  <a:pt x="1156873" y="180274"/>
                  <a:pt x="1196247" y="125709"/>
                  <a:pt x="1251077" y="91440"/>
                </a:cubicBezTo>
                <a:cubicBezTo>
                  <a:pt x="1320672" y="47943"/>
                  <a:pt x="1403477" y="30480"/>
                  <a:pt x="1479677" y="0"/>
                </a:cubicBezTo>
                <a:cubicBezTo>
                  <a:pt x="1677797" y="76200"/>
                  <a:pt x="1892018" y="119389"/>
                  <a:pt x="2074037" y="228600"/>
                </a:cubicBezTo>
                <a:cubicBezTo>
                  <a:pt x="2434085" y="444629"/>
                  <a:pt x="2309970" y="475144"/>
                  <a:pt x="2485517" y="685800"/>
                </a:cubicBezTo>
                <a:cubicBezTo>
                  <a:pt x="2526910" y="735472"/>
                  <a:pt x="2582981" y="771922"/>
                  <a:pt x="2622677" y="822960"/>
                </a:cubicBezTo>
                <a:cubicBezTo>
                  <a:pt x="2763925" y="1004565"/>
                  <a:pt x="2775181" y="1036527"/>
                  <a:pt x="2851277" y="1188720"/>
                </a:cubicBezTo>
              </a:path>
            </a:pathLst>
          </a:custGeom>
          <a:noFill/>
          <a:ln>
            <a:noFill/>
          </a:ln>
          <a:effectLst>
            <a:outerShdw blurRad="508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</a:pP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3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93"/>
          <p:cNvSpPr txBox="1">
            <a:spLocks noGrp="1"/>
          </p:cNvSpPr>
          <p:nvPr>
            <p:ph type="title"/>
          </p:nvPr>
        </p:nvSpPr>
        <p:spPr>
          <a:xfrm>
            <a:off x="209550" y="1052525"/>
            <a:ext cx="30480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400">
                <a:solidFill>
                  <a:schemeClr val="dk1"/>
                </a:solidFill>
              </a:rPr>
              <a:t/>
            </a:r>
            <a:br>
              <a:rPr lang="en-US" sz="2400">
                <a:solidFill>
                  <a:schemeClr val="dk1"/>
                </a:solidFill>
              </a:rPr>
            </a:br>
            <a:r>
              <a:rPr lang="en-US" sz="3600">
                <a:solidFill>
                  <a:schemeClr val="dk1"/>
                </a:solidFill>
              </a:rPr>
              <a:t>Improves Vibrancy</a:t>
            </a:r>
            <a:endParaRPr sz="2400" b="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 i="1">
                <a:solidFill>
                  <a:schemeClr val="dk1"/>
                </a:solidFill>
              </a:rPr>
              <a:t>Case: Strøget, Copenhagen</a:t>
            </a:r>
            <a:r>
              <a:rPr lang="en-US" sz="1600" b="0">
                <a:solidFill>
                  <a:srgbClr val="7F7F7F"/>
                </a:solidFill>
              </a:rPr>
              <a:t> </a:t>
            </a:r>
            <a:endParaRPr sz="2400" b="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>
                <a:solidFill>
                  <a:schemeClr val="dk1"/>
                </a:solidFill>
              </a:rPr>
              <a:t>The revamp led to 6 times </a:t>
            </a: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>
                <a:solidFill>
                  <a:schemeClr val="dk1"/>
                </a:solidFill>
              </a:rPr>
              <a:t>more area for </a:t>
            </a: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>
                <a:solidFill>
                  <a:schemeClr val="dk1"/>
                </a:solidFill>
              </a:rPr>
              <a:t>pedestrians and </a:t>
            </a: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>
                <a:solidFill>
                  <a:schemeClr val="dk1"/>
                </a:solidFill>
              </a:rPr>
              <a:t>buses with </a:t>
            </a:r>
            <a:endParaRPr sz="2400" b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6000">
                <a:solidFill>
                  <a:schemeClr val="dk1"/>
                </a:solidFill>
              </a:rPr>
              <a:t>145 </a:t>
            </a:r>
            <a:r>
              <a:rPr lang="en-US" sz="2400" b="0">
                <a:solidFill>
                  <a:schemeClr val="dk1"/>
                </a:solidFill>
              </a:rPr>
              <a:t>people/min</a:t>
            </a:r>
            <a:endParaRPr sz="2400" b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>
              <a:solidFill>
                <a:schemeClr val="dk1"/>
              </a:solidFill>
            </a:endParaRPr>
          </a:p>
        </p:txBody>
      </p:sp>
      <p:pic>
        <p:nvPicPr>
          <p:cNvPr id="614" name="Google Shape;614;p9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100" y="1074600"/>
            <a:ext cx="4300150" cy="580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9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850" y="1060275"/>
            <a:ext cx="4300150" cy="5834251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93"/>
          <p:cNvSpPr txBox="1"/>
          <p:nvPr/>
        </p:nvSpPr>
        <p:spPr>
          <a:xfrm>
            <a:off x="3467105" y="6503705"/>
            <a:ext cx="12354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BEFORE</a:t>
            </a:r>
            <a:endParaRPr/>
          </a:p>
        </p:txBody>
      </p:sp>
      <p:sp>
        <p:nvSpPr>
          <p:cNvPr id="617" name="Google Shape;617;p93"/>
          <p:cNvSpPr txBox="1"/>
          <p:nvPr/>
        </p:nvSpPr>
        <p:spPr>
          <a:xfrm>
            <a:off x="10956607" y="6518030"/>
            <a:ext cx="12354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AFTER</a:t>
            </a:r>
            <a:endParaRPr sz="2000" b="1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8" name="Google Shape;618;p93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93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Benefits of Complete Streets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4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6" name="Google Shape;626;p9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7800" y="1063343"/>
            <a:ext cx="4243450" cy="5878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9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1512" y="1062825"/>
            <a:ext cx="4300150" cy="58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94"/>
          <p:cNvSpPr txBox="1"/>
          <p:nvPr/>
        </p:nvSpPr>
        <p:spPr>
          <a:xfrm>
            <a:off x="3467105" y="6503705"/>
            <a:ext cx="12354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BEFORE</a:t>
            </a:r>
            <a:endParaRPr/>
          </a:p>
        </p:txBody>
      </p:sp>
      <p:sp>
        <p:nvSpPr>
          <p:cNvPr id="629" name="Google Shape;629;p94"/>
          <p:cNvSpPr txBox="1"/>
          <p:nvPr/>
        </p:nvSpPr>
        <p:spPr>
          <a:xfrm>
            <a:off x="10956607" y="6518030"/>
            <a:ext cx="12354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AFTER</a:t>
            </a:r>
            <a:endParaRPr sz="2000" b="1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30" name="Google Shape;630;p94"/>
          <p:cNvSpPr txBox="1">
            <a:spLocks noGrp="1"/>
          </p:cNvSpPr>
          <p:nvPr>
            <p:ph type="title"/>
          </p:nvPr>
        </p:nvSpPr>
        <p:spPr>
          <a:xfrm>
            <a:off x="209550" y="1052525"/>
            <a:ext cx="3048000" cy="57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400">
                <a:solidFill>
                  <a:schemeClr val="dk1"/>
                </a:solidFill>
              </a:rPr>
              <a:t/>
            </a:r>
            <a:br>
              <a:rPr lang="en-US" sz="2400">
                <a:solidFill>
                  <a:schemeClr val="dk1"/>
                </a:solidFill>
              </a:rPr>
            </a:br>
            <a:r>
              <a:rPr lang="en-US" sz="3600">
                <a:solidFill>
                  <a:schemeClr val="dk1"/>
                </a:solidFill>
              </a:rPr>
              <a:t>Reduces Fatalities</a:t>
            </a:r>
            <a:endParaRPr sz="2400" b="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 i="1">
                <a:solidFill>
                  <a:schemeClr val="dk1"/>
                </a:solidFill>
              </a:rPr>
              <a:t>Case: Plaza program, New York City  </a:t>
            </a:r>
            <a:endParaRPr sz="2400" b="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>
                <a:solidFill>
                  <a:schemeClr val="dk1"/>
                </a:solidFill>
              </a:rPr>
              <a:t>The plaza program help reduce </a:t>
            </a: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>
                <a:solidFill>
                  <a:schemeClr val="dk1"/>
                </a:solidFill>
              </a:rPr>
              <a:t>pedestrian accidents by </a:t>
            </a: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6000">
                <a:solidFill>
                  <a:schemeClr val="dk1"/>
                </a:solidFill>
              </a:rPr>
              <a:t>35%</a:t>
            </a: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>
              <a:solidFill>
                <a:schemeClr val="dk1"/>
              </a:solidFill>
            </a:endParaRPr>
          </a:p>
        </p:txBody>
      </p:sp>
      <p:sp>
        <p:nvSpPr>
          <p:cNvPr id="631" name="Google Shape;631;p94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94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Benefits of Complete Streets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9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100" y="1052525"/>
            <a:ext cx="4243450" cy="58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9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100" y="1055350"/>
            <a:ext cx="4243451" cy="5799951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95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95"/>
          <p:cNvSpPr txBox="1"/>
          <p:nvPr/>
        </p:nvSpPr>
        <p:spPr>
          <a:xfrm>
            <a:off x="3467105" y="6503705"/>
            <a:ext cx="12354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BEFORE</a:t>
            </a:r>
            <a:endParaRPr/>
          </a:p>
        </p:txBody>
      </p:sp>
      <p:sp>
        <p:nvSpPr>
          <p:cNvPr id="642" name="Google Shape;642;p95"/>
          <p:cNvSpPr txBox="1"/>
          <p:nvPr/>
        </p:nvSpPr>
        <p:spPr>
          <a:xfrm>
            <a:off x="10956607" y="6503705"/>
            <a:ext cx="12354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AFTER</a:t>
            </a:r>
            <a:endParaRPr sz="2000" b="1" i="0" u="none" strike="noStrike" cap="none">
              <a:solidFill>
                <a:srgbClr val="A5A5A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3" name="Google Shape;643;p95"/>
          <p:cNvSpPr txBox="1">
            <a:spLocks noGrp="1"/>
          </p:cNvSpPr>
          <p:nvPr>
            <p:ph type="title"/>
          </p:nvPr>
        </p:nvSpPr>
        <p:spPr>
          <a:xfrm>
            <a:off x="209554" y="1052516"/>
            <a:ext cx="3048000" cy="5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r>
              <a:rPr lang="en-US" sz="2400">
                <a:solidFill>
                  <a:schemeClr val="dk1"/>
                </a:solidFill>
              </a:rPr>
              <a:t/>
            </a:r>
            <a:br>
              <a:rPr lang="en-US" sz="2400">
                <a:solidFill>
                  <a:schemeClr val="dk1"/>
                </a:solidFill>
              </a:rPr>
            </a:br>
            <a:r>
              <a:rPr lang="en-US" sz="3600">
                <a:solidFill>
                  <a:schemeClr val="dk1"/>
                </a:solidFill>
              </a:rPr>
              <a:t>Allows Equitable Mobility  for all</a:t>
            </a:r>
            <a:endParaRPr sz="3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 i="1">
                <a:solidFill>
                  <a:schemeClr val="dk1"/>
                </a:solidFill>
              </a:rPr>
              <a:t>Case: Avenida 9 de Julio, Buenos Aires </a:t>
            </a:r>
            <a:endParaRPr sz="1600" b="0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rebuchet MS"/>
              <a:buNone/>
            </a:pPr>
            <a:endParaRPr sz="2400" b="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>
                <a:solidFill>
                  <a:schemeClr val="dk1"/>
                </a:solidFill>
              </a:rPr>
              <a:t>The revamped street </a:t>
            </a: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>
                <a:solidFill>
                  <a:schemeClr val="dk1"/>
                </a:solidFill>
              </a:rPr>
              <a:t>reduced bus travel </a:t>
            </a: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0">
                <a:solidFill>
                  <a:schemeClr val="dk1"/>
                </a:solidFill>
              </a:rPr>
              <a:t>time by </a:t>
            </a:r>
            <a:endParaRPr sz="2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6000">
                <a:solidFill>
                  <a:schemeClr val="dk1"/>
                </a:solidFill>
              </a:rPr>
              <a:t>63%</a:t>
            </a:r>
            <a:r>
              <a:rPr lang="en-US" sz="6000" b="0">
                <a:solidFill>
                  <a:schemeClr val="dk1"/>
                </a:solidFill>
              </a:rPr>
              <a:t> </a:t>
            </a:r>
            <a:endParaRPr sz="6000" b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1">
              <a:solidFill>
                <a:schemeClr val="dk1"/>
              </a:solidFill>
            </a:endParaRPr>
          </a:p>
        </p:txBody>
      </p:sp>
      <p:sp>
        <p:nvSpPr>
          <p:cNvPr id="644" name="Google Shape;644;p95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95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Benefits of Complete Streets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6"/>
          <p:cNvSpPr/>
          <p:nvPr/>
        </p:nvSpPr>
        <p:spPr>
          <a:xfrm>
            <a:off x="0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2" name="Google Shape;652;p96" descr="ITDP_PrestigeLogo_Transparent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017" y="315010"/>
            <a:ext cx="1269065" cy="444441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96"/>
          <p:cNvSpPr/>
          <p:nvPr/>
        </p:nvSpPr>
        <p:spPr>
          <a:xfrm>
            <a:off x="-1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4" name="Google Shape;654;p96" descr="ITDP_PrestigeLogo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610" y="160950"/>
            <a:ext cx="2105880" cy="737503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96"/>
          <p:cNvSpPr txBox="1"/>
          <p:nvPr/>
        </p:nvSpPr>
        <p:spPr>
          <a:xfrm>
            <a:off x="3688323" y="245524"/>
            <a:ext cx="81546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Better cities through better streets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6" name="Google Shape;656;p9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2042" y="1257308"/>
            <a:ext cx="3769428" cy="5326426"/>
          </a:xfrm>
          <a:prstGeom prst="rect">
            <a:avLst/>
          </a:prstGeom>
          <a:noFill/>
          <a:ln>
            <a:noFill/>
          </a:ln>
          <a:effectLst>
            <a:outerShdw blurRad="57150" dist="76200" dir="27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57" name="Google Shape;657;p96"/>
          <p:cNvSpPr txBox="1">
            <a:spLocks noGrp="1"/>
          </p:cNvSpPr>
          <p:nvPr>
            <p:ph type="body" idx="1"/>
          </p:nvPr>
        </p:nvSpPr>
        <p:spPr>
          <a:xfrm>
            <a:off x="308804" y="1432317"/>
            <a:ext cx="82050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Complete Streets: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Policy Workbook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7"/>
          <p:cNvSpPr txBox="1"/>
          <p:nvPr/>
        </p:nvSpPr>
        <p:spPr>
          <a:xfrm>
            <a:off x="374750" y="174500"/>
            <a:ext cx="118314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Complete Streets Policy Process 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63" name="Google Shape;663;p97"/>
          <p:cNvSpPr txBox="1"/>
          <p:nvPr/>
        </p:nvSpPr>
        <p:spPr>
          <a:xfrm>
            <a:off x="768475" y="940400"/>
            <a:ext cx="52749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rPr>
              <a:t>01</a:t>
            </a:r>
            <a:r>
              <a:rPr lang="en-US" sz="2000" b="1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rPr>
              <a:t> Creation of Complete Streets Policy</a:t>
            </a:r>
            <a:endParaRPr sz="2000" b="1">
              <a:solidFill>
                <a:srgbClr val="7F7F7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7F7F7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7F7F7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7F7F7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664" name="Google Shape;664;p97"/>
          <p:cNvGrpSpPr/>
          <p:nvPr/>
        </p:nvGrpSpPr>
        <p:grpSpPr>
          <a:xfrm>
            <a:off x="6451050" y="940400"/>
            <a:ext cx="6069325" cy="3153900"/>
            <a:chOff x="6451050" y="940400"/>
            <a:chExt cx="6069325" cy="3153900"/>
          </a:xfrm>
        </p:grpSpPr>
        <p:pic>
          <p:nvPicPr>
            <p:cNvPr id="665" name="Google Shape;665;p97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6212"/>
            <a:stretch/>
          </p:blipFill>
          <p:spPr>
            <a:xfrm>
              <a:off x="6451050" y="1758950"/>
              <a:ext cx="5274900" cy="2335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97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4325" y="1596879"/>
              <a:ext cx="5141650" cy="41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Google Shape;667;p97"/>
            <p:cNvSpPr txBox="1"/>
            <p:nvPr/>
          </p:nvSpPr>
          <p:spPr>
            <a:xfrm>
              <a:off x="7245475" y="940400"/>
              <a:ext cx="5274900" cy="58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>
                  <a:solidFill>
                    <a:srgbClr val="7F7F7F"/>
                  </a:solidFill>
                  <a:latin typeface="Fira Sans"/>
                  <a:ea typeface="Fira Sans"/>
                  <a:cs typeface="Fira Sans"/>
                  <a:sym typeface="Fira Sans"/>
                </a:rPr>
                <a:t>02</a:t>
              </a:r>
              <a:r>
                <a:rPr lang="en-US" sz="2000" b="1">
                  <a:solidFill>
                    <a:srgbClr val="7F7F7F"/>
                  </a:solidFill>
                  <a:latin typeface="Fira Sans"/>
                  <a:ea typeface="Fira Sans"/>
                  <a:cs typeface="Fira Sans"/>
                  <a:sym typeface="Fira Sans"/>
                </a:rPr>
                <a:t> Institutional Framework</a:t>
              </a:r>
              <a:endParaRPr sz="2000" b="1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pic>
        <p:nvPicPr>
          <p:cNvPr id="668" name="Google Shape;668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725" y="1595300"/>
            <a:ext cx="4993382" cy="507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8"/>
          <p:cNvSpPr txBox="1">
            <a:spLocks noGrp="1"/>
          </p:cNvSpPr>
          <p:nvPr>
            <p:ph type="title"/>
          </p:nvPr>
        </p:nvSpPr>
        <p:spPr>
          <a:xfrm>
            <a:off x="209554" y="1052516"/>
            <a:ext cx="3048000" cy="5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Invite all stakeholders — representatives from all road owning agencies, ULB, development authority, civil bodies, academia etc.</a:t>
            </a:r>
            <a:endParaRPr sz="2400"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Present the draft vision and goals and build consensus </a:t>
            </a:r>
            <a:endParaRPr sz="2400"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Open Sans"/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675" name="Google Shape;675;p98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98"/>
          <p:cNvSpPr txBox="1"/>
          <p:nvPr/>
        </p:nvSpPr>
        <p:spPr>
          <a:xfrm>
            <a:off x="208933" y="44667"/>
            <a:ext cx="114825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Creating a shared vision with all stakeholders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677" name="Google Shape;677;p9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100" y="1028700"/>
            <a:ext cx="8724900" cy="58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99"/>
          <p:cNvSpPr txBox="1">
            <a:spLocks noGrp="1"/>
          </p:cNvSpPr>
          <p:nvPr>
            <p:ph type="title"/>
          </p:nvPr>
        </p:nvSpPr>
        <p:spPr>
          <a:xfrm>
            <a:off x="209554" y="1052516"/>
            <a:ext cx="3048000" cy="5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en-US" sz="2400">
                <a:solidFill>
                  <a:schemeClr val="dk1"/>
                </a:solidFill>
              </a:rPr>
              <a:t>“What kind of city do we want to live in?”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en-US" sz="2400">
                <a:solidFill>
                  <a:schemeClr val="dk1"/>
                </a:solidFill>
              </a:rPr>
              <a:t>“How will mobility – in particular walking and cycling - in the cities in the future differ from what it is today?”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684" name="Google Shape;684;p99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99"/>
          <p:cNvSpPr txBox="1"/>
          <p:nvPr/>
        </p:nvSpPr>
        <p:spPr>
          <a:xfrm>
            <a:off x="208933" y="44667"/>
            <a:ext cx="114825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Creating a shared vision with all stakeholders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686" name="Google Shape;686;p9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100" y="1052525"/>
            <a:ext cx="8724900" cy="58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00"/>
          <p:cNvSpPr txBox="1">
            <a:spLocks noGrp="1"/>
          </p:cNvSpPr>
          <p:nvPr>
            <p:ph type="title"/>
          </p:nvPr>
        </p:nvSpPr>
        <p:spPr>
          <a:xfrm>
            <a:off x="209554" y="1052516"/>
            <a:ext cx="3048000" cy="5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To improve coordination between various agencies at the city level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To ensure consistent engagement with all stakeholders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693" name="Google Shape;693;p100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100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Institutional Framework: Apex committee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695" name="Google Shape;695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6475" y="952500"/>
            <a:ext cx="6367100" cy="589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01"/>
          <p:cNvSpPr txBox="1">
            <a:spLocks noGrp="1"/>
          </p:cNvSpPr>
          <p:nvPr>
            <p:ph type="title"/>
          </p:nvPr>
        </p:nvSpPr>
        <p:spPr>
          <a:xfrm>
            <a:off x="209554" y="1052516"/>
            <a:ext cx="3048000" cy="5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To support planning, designing of streets.</a:t>
            </a:r>
            <a:endParaRPr sz="24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To oversee and monitor the work produced by design consultants, contractors as well as general maintenance of streets.</a:t>
            </a:r>
            <a:endParaRPr sz="2000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endParaRPr sz="2000">
              <a:solidFill>
                <a:srgbClr val="7F7F7F"/>
              </a:solidFill>
            </a:endParaRPr>
          </a:p>
        </p:txBody>
      </p:sp>
      <p:sp>
        <p:nvSpPr>
          <p:cNvPr id="702" name="Google Shape;702;p101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101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Institutional Framework: Complete Streets Cell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704" name="Google Shape;704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9175" y="1058875"/>
            <a:ext cx="7556175" cy="58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02"/>
          <p:cNvSpPr/>
          <p:nvPr/>
        </p:nvSpPr>
        <p:spPr>
          <a:xfrm>
            <a:off x="0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1" name="Google Shape;711;p102" descr="ITDP_PrestigeLogo_Transparent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017" y="315010"/>
            <a:ext cx="1269065" cy="444441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102"/>
          <p:cNvSpPr/>
          <p:nvPr/>
        </p:nvSpPr>
        <p:spPr>
          <a:xfrm>
            <a:off x="-1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3" name="Google Shape;713;p102" descr="ITDP_PrestigeLogo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610" y="160950"/>
            <a:ext cx="2105880" cy="737503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102"/>
          <p:cNvSpPr txBox="1"/>
          <p:nvPr/>
        </p:nvSpPr>
        <p:spPr>
          <a:xfrm>
            <a:off x="3688323" y="245524"/>
            <a:ext cx="81546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Better cities through better streets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102"/>
          <p:cNvSpPr txBox="1">
            <a:spLocks noGrp="1"/>
          </p:cNvSpPr>
          <p:nvPr>
            <p:ph type="body" idx="1"/>
          </p:nvPr>
        </p:nvSpPr>
        <p:spPr>
          <a:xfrm>
            <a:off x="308804" y="1432317"/>
            <a:ext cx="82050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Complete Streets: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Planning Workbook</a:t>
            </a:r>
            <a:endParaRPr/>
          </a:p>
        </p:txBody>
      </p:sp>
      <p:pic>
        <p:nvPicPr>
          <p:cNvPr id="716" name="Google Shape;716;p10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2050" y="1257300"/>
            <a:ext cx="3769428" cy="5326444"/>
          </a:xfrm>
          <a:prstGeom prst="rect">
            <a:avLst/>
          </a:prstGeom>
          <a:noFill/>
          <a:ln>
            <a:noFill/>
          </a:ln>
          <a:effectLst>
            <a:outerShdw blurRad="57150" dist="76200" dir="276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7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endParaRPr/>
          </a:p>
        </p:txBody>
      </p:sp>
      <p:sp>
        <p:nvSpPr>
          <p:cNvPr id="335" name="Google Shape;335;p67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30480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/>
          </a:p>
        </p:txBody>
      </p:sp>
      <p:pic>
        <p:nvPicPr>
          <p:cNvPr id="336" name="Google Shape;336;p6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67"/>
          <p:cNvSpPr txBox="1"/>
          <p:nvPr/>
        </p:nvSpPr>
        <p:spPr>
          <a:xfrm>
            <a:off x="0" y="170656"/>
            <a:ext cx="12192000" cy="7620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0A7F9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44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“I walk with my heart in my hand.”</a:t>
            </a:r>
            <a:endParaRPr sz="4000" b="1" i="0" u="none" strike="noStrike" cap="none">
              <a:solidFill>
                <a:srgbClr val="50A7F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03"/>
          <p:cNvSpPr txBox="1"/>
          <p:nvPr/>
        </p:nvSpPr>
        <p:spPr>
          <a:xfrm>
            <a:off x="374750" y="174500"/>
            <a:ext cx="118314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Creating continuous networks, not discontinuous segments 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722" name="Google Shape;722;p10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125" y="1452775"/>
            <a:ext cx="7596226" cy="518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750" y="3287350"/>
            <a:ext cx="994400" cy="30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103"/>
          <p:cNvSpPr txBox="1"/>
          <p:nvPr/>
        </p:nvSpPr>
        <p:spPr>
          <a:xfrm>
            <a:off x="1515850" y="3138875"/>
            <a:ext cx="250620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Completed in Phase 1</a:t>
            </a:r>
            <a:endParaRPr sz="1800"/>
          </a:p>
        </p:txBody>
      </p:sp>
      <p:sp>
        <p:nvSpPr>
          <p:cNvPr id="725" name="Google Shape;725;p103"/>
          <p:cNvSpPr txBox="1"/>
          <p:nvPr/>
        </p:nvSpPr>
        <p:spPr>
          <a:xfrm>
            <a:off x="1590538" y="5198300"/>
            <a:ext cx="250620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Ongoing street design packages</a:t>
            </a:r>
            <a:endParaRPr sz="1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10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750" y="1026875"/>
            <a:ext cx="4356176" cy="31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0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3301" y="3630700"/>
            <a:ext cx="4545599" cy="322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104"/>
          <p:cNvSpPr txBox="1"/>
          <p:nvPr/>
        </p:nvSpPr>
        <p:spPr>
          <a:xfrm>
            <a:off x="374750" y="174500"/>
            <a:ext cx="118314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Complete Streets Planning Process 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733" name="Google Shape;733;p10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650" y="1008950"/>
            <a:ext cx="4258774" cy="308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5"/>
          <p:cNvSpPr>
            <a:spLocks noGrp="1"/>
          </p:cNvSpPr>
          <p:nvPr>
            <p:ph type="pic" idx="2"/>
          </p:nvPr>
        </p:nvSpPr>
        <p:spPr>
          <a:xfrm>
            <a:off x="0" y="1052514"/>
            <a:ext cx="12192000" cy="580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</a:pPr>
            <a:r>
              <a:rPr lang="en-US"/>
              <a:t>NMT Master plan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0" name="Google Shape;740;p105" descr="CMA Logo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10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3294" y="1325743"/>
            <a:ext cx="4086258" cy="271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10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50" y="1325748"/>
            <a:ext cx="3627048" cy="2417384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05"/>
          <p:cNvSpPr txBox="1"/>
          <p:nvPr/>
        </p:nvSpPr>
        <p:spPr>
          <a:xfrm>
            <a:off x="3402260" y="2215417"/>
            <a:ext cx="777300" cy="14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/>
              <a:t>+</a:t>
            </a:r>
            <a:endParaRPr sz="7200" b="1"/>
          </a:p>
        </p:txBody>
      </p:sp>
      <p:pic>
        <p:nvPicPr>
          <p:cNvPr id="744" name="Google Shape;744;p10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1002" y="1302125"/>
            <a:ext cx="3928127" cy="2618026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05"/>
          <p:cNvSpPr txBox="1"/>
          <p:nvPr/>
        </p:nvSpPr>
        <p:spPr>
          <a:xfrm>
            <a:off x="475408" y="3865343"/>
            <a:ext cx="24555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Pedestrian Network</a:t>
            </a:r>
            <a:endParaRPr sz="180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46" name="Google Shape;746;p105"/>
          <p:cNvSpPr txBox="1"/>
          <p:nvPr/>
        </p:nvSpPr>
        <p:spPr>
          <a:xfrm>
            <a:off x="4755118" y="3865343"/>
            <a:ext cx="24555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Greenways Network</a:t>
            </a:r>
            <a:endParaRPr sz="180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47" name="Google Shape;747;p105"/>
          <p:cNvSpPr txBox="1"/>
          <p:nvPr/>
        </p:nvSpPr>
        <p:spPr>
          <a:xfrm>
            <a:off x="8810037" y="3920150"/>
            <a:ext cx="24555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Cycle Network</a:t>
            </a:r>
            <a:endParaRPr sz="180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48" name="Google Shape;748;p105"/>
          <p:cNvSpPr txBox="1"/>
          <p:nvPr/>
        </p:nvSpPr>
        <p:spPr>
          <a:xfrm>
            <a:off x="7670813" y="2215417"/>
            <a:ext cx="777300" cy="14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/>
              <a:t>+</a:t>
            </a:r>
            <a:endParaRPr sz="7200" b="1"/>
          </a:p>
        </p:txBody>
      </p:sp>
      <p:sp>
        <p:nvSpPr>
          <p:cNvPr id="749" name="Google Shape;749;p105"/>
          <p:cNvSpPr txBox="1"/>
          <p:nvPr/>
        </p:nvSpPr>
        <p:spPr>
          <a:xfrm>
            <a:off x="475400" y="6343725"/>
            <a:ext cx="113865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rPr>
              <a:t>Once the pedestrian, greenways and cycle networks are prepared, they should then be superimposed to create the NMT master plan.</a:t>
            </a:r>
            <a:endParaRPr/>
          </a:p>
        </p:txBody>
      </p:sp>
      <p:grpSp>
        <p:nvGrpSpPr>
          <p:cNvPr id="750" name="Google Shape;750;p105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751" name="Google Shape;751;p105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2" name="Google Shape;752;p105" descr="ITDP_PrestigeLogo_Transparent.png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3" name="Google Shape;753;p105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105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PLANNING METHODOLOGY</a:t>
            </a:r>
            <a:endParaRPr/>
          </a:p>
        </p:txBody>
      </p:sp>
      <p:sp>
        <p:nvSpPr>
          <p:cNvPr id="755" name="Google Shape;755;p105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105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Creating complete streets masterplan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57" name="Google Shape;757;p105"/>
          <p:cNvSpPr txBox="1"/>
          <p:nvPr/>
        </p:nvSpPr>
        <p:spPr>
          <a:xfrm>
            <a:off x="215730" y="4267167"/>
            <a:ext cx="33333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600" lvl="0" indent="-406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Fira Sans"/>
              <a:buChar char="●"/>
            </a:pPr>
            <a:r>
              <a:rPr lang="en-US" sz="1600" i="1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Streets with segregated footpaths</a:t>
            </a: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09600" lvl="0" indent="-406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Fira Sans"/>
              <a:buChar char="●"/>
            </a:pPr>
            <a:r>
              <a:rPr lang="en-US" sz="1600" i="1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Pedestrian only streets</a:t>
            </a: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09600" lvl="0" indent="-406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Fira Sans"/>
              <a:buChar char="●"/>
            </a:pPr>
            <a:r>
              <a:rPr lang="en-US" sz="1600" i="1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Only NMT - PT streets</a:t>
            </a: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09600" lvl="0" indent="-406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Fira Sans"/>
              <a:buChar char="●"/>
            </a:pPr>
            <a:r>
              <a:rPr lang="en-US" sz="1600" i="1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NMT Priority Streets</a:t>
            </a: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09600" lvl="0" indent="-406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Fira Sans"/>
              <a:buChar char="●"/>
            </a:pPr>
            <a:r>
              <a:rPr lang="en-US" sz="1600" i="1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15/30 kmph zones around schools</a:t>
            </a: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58" name="Google Shape;758;p105"/>
          <p:cNvSpPr txBox="1"/>
          <p:nvPr/>
        </p:nvSpPr>
        <p:spPr>
          <a:xfrm>
            <a:off x="4648531" y="4267167"/>
            <a:ext cx="30753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600" lvl="0" indent="-406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Fira Sans"/>
              <a:buChar char="●"/>
            </a:pPr>
            <a:r>
              <a:rPr lang="en-US" sz="1600" i="1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Network of canals, lakes and other natural features</a:t>
            </a: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59" name="Google Shape;759;p105"/>
          <p:cNvSpPr txBox="1"/>
          <p:nvPr/>
        </p:nvSpPr>
        <p:spPr>
          <a:xfrm>
            <a:off x="8697681" y="4292392"/>
            <a:ext cx="30753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600" lvl="0" indent="-406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Fira Sans"/>
              <a:buChar char="●"/>
            </a:pPr>
            <a:r>
              <a:rPr lang="en-US" sz="1600" i="1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Streets with segregated cycle tracks</a:t>
            </a: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09600" lvl="0" indent="-406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Fira Sans"/>
              <a:buChar char="●"/>
            </a:pPr>
            <a:r>
              <a:rPr lang="en-US" sz="1600" i="1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Cycle priority routes</a:t>
            </a: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06"/>
          <p:cNvSpPr>
            <a:spLocks noGrp="1"/>
          </p:cNvSpPr>
          <p:nvPr>
            <p:ph type="pic" idx="2"/>
          </p:nvPr>
        </p:nvSpPr>
        <p:spPr>
          <a:xfrm>
            <a:off x="0" y="1052514"/>
            <a:ext cx="12192000" cy="580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</a:pPr>
            <a:r>
              <a:rPr lang="en-US"/>
              <a:t>NMT Master plan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6" name="Google Shape;766;p106" descr="CMA Logo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7" name="Google Shape;767;p106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768" name="Google Shape;768;p106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106" descr="ITDP_PrestigeLogo_Transparent.png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70" name="Google Shape;770;p10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106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PLANNING METHODOLOGY</a:t>
            </a:r>
            <a:endParaRPr/>
          </a:p>
        </p:txBody>
      </p:sp>
      <p:sp>
        <p:nvSpPr>
          <p:cNvPr id="772" name="Google Shape;772;p106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106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Determining the budget and phasing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74" name="Google Shape;774;p106"/>
          <p:cNvSpPr txBox="1"/>
          <p:nvPr/>
        </p:nvSpPr>
        <p:spPr>
          <a:xfrm>
            <a:off x="4988240" y="3966513"/>
            <a:ext cx="22056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Project Packaging</a:t>
            </a:r>
            <a:endParaRPr sz="180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5" name="Google Shape;775;p106"/>
          <p:cNvSpPr txBox="1"/>
          <p:nvPr/>
        </p:nvSpPr>
        <p:spPr>
          <a:xfrm>
            <a:off x="469357" y="3966516"/>
            <a:ext cx="29238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Design Recommendations</a:t>
            </a:r>
            <a:endParaRPr sz="180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6" name="Google Shape;776;p106"/>
          <p:cNvSpPr txBox="1"/>
          <p:nvPr/>
        </p:nvSpPr>
        <p:spPr>
          <a:xfrm>
            <a:off x="8104016" y="3884741"/>
            <a:ext cx="37578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Project </a:t>
            </a:r>
            <a:endParaRPr sz="180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Costing &amp; Timeline</a:t>
            </a:r>
            <a:endParaRPr sz="180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77" name="Google Shape;777;p10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750" y="1543496"/>
            <a:ext cx="3337557" cy="204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06" descr="Related image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1071" y="1754735"/>
            <a:ext cx="1615530" cy="161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06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6329" y="1261829"/>
            <a:ext cx="3063936" cy="2358681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106"/>
          <p:cNvSpPr txBox="1"/>
          <p:nvPr/>
        </p:nvSpPr>
        <p:spPr>
          <a:xfrm>
            <a:off x="3707060" y="1758217"/>
            <a:ext cx="777300" cy="14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/>
              <a:t>+</a:t>
            </a:r>
            <a:endParaRPr sz="7200" b="1"/>
          </a:p>
        </p:txBody>
      </p:sp>
      <p:sp>
        <p:nvSpPr>
          <p:cNvPr id="781" name="Google Shape;781;p106"/>
          <p:cNvSpPr txBox="1"/>
          <p:nvPr/>
        </p:nvSpPr>
        <p:spPr>
          <a:xfrm>
            <a:off x="8180235" y="1758217"/>
            <a:ext cx="777300" cy="14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/>
              <a:t>+</a:t>
            </a:r>
            <a:endParaRPr sz="7200" b="1"/>
          </a:p>
        </p:txBody>
      </p:sp>
      <p:sp>
        <p:nvSpPr>
          <p:cNvPr id="782" name="Google Shape;782;p106"/>
          <p:cNvSpPr/>
          <p:nvPr/>
        </p:nvSpPr>
        <p:spPr>
          <a:xfrm>
            <a:off x="7322525" y="1438075"/>
            <a:ext cx="354600" cy="1067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6"/>
          <p:cNvSpPr txBox="1"/>
          <p:nvPr/>
        </p:nvSpPr>
        <p:spPr>
          <a:xfrm>
            <a:off x="215730" y="4571967"/>
            <a:ext cx="33333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600" lvl="0" indent="-406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Fira Sans"/>
              <a:buChar char="●"/>
            </a:pPr>
            <a:r>
              <a:rPr lang="en-US" sz="1600" i="1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Based on the RoW and land use of each street, design recommendations for each street is provided.</a:t>
            </a: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4" name="Google Shape;784;p106"/>
          <p:cNvSpPr txBox="1"/>
          <p:nvPr/>
        </p:nvSpPr>
        <p:spPr>
          <a:xfrm>
            <a:off x="4648531" y="4571967"/>
            <a:ext cx="30753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600" lvl="0" indent="-406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Fira Sans"/>
              <a:buChar char="●"/>
            </a:pPr>
            <a:r>
              <a:rPr lang="en-US" sz="1600" i="1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Minimum 15-25 km depending on the total street network </a:t>
            </a: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09600" lvl="0" indent="-406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Fira Sans"/>
              <a:buChar char="●"/>
            </a:pPr>
            <a:r>
              <a:rPr lang="en-US" sz="1600" i="1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Arterial street - the entire length be given to one consultant to ensure design continuity </a:t>
            </a: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5" name="Google Shape;785;p106"/>
          <p:cNvSpPr txBox="1"/>
          <p:nvPr/>
        </p:nvSpPr>
        <p:spPr>
          <a:xfrm>
            <a:off x="8697681" y="4597192"/>
            <a:ext cx="30753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600" lvl="0" indent="-406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Fira Sans"/>
              <a:buChar char="●"/>
            </a:pPr>
            <a:r>
              <a:rPr lang="en-US" sz="1600" i="1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Based on the type of project and the total length of the street, costs are calculated.</a:t>
            </a: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07"/>
          <p:cNvSpPr/>
          <p:nvPr/>
        </p:nvSpPr>
        <p:spPr>
          <a:xfrm>
            <a:off x="0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2" name="Google Shape;792;p107" descr="ITDP_PrestigeLogo_Transparent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017" y="315010"/>
            <a:ext cx="1269065" cy="444441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107"/>
          <p:cNvSpPr/>
          <p:nvPr/>
        </p:nvSpPr>
        <p:spPr>
          <a:xfrm>
            <a:off x="-1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4" name="Google Shape;794;p107" descr="ITDP_PrestigeLogo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610" y="160950"/>
            <a:ext cx="2105880" cy="737503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107"/>
          <p:cNvSpPr txBox="1"/>
          <p:nvPr/>
        </p:nvSpPr>
        <p:spPr>
          <a:xfrm>
            <a:off x="3688323" y="245524"/>
            <a:ext cx="81546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Better cities through better streets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07"/>
          <p:cNvSpPr txBox="1">
            <a:spLocks noGrp="1"/>
          </p:cNvSpPr>
          <p:nvPr>
            <p:ph type="body" idx="1"/>
          </p:nvPr>
        </p:nvSpPr>
        <p:spPr>
          <a:xfrm>
            <a:off x="308804" y="1432317"/>
            <a:ext cx="82050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Complete Streets: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Design Workbook</a:t>
            </a:r>
            <a:endParaRPr/>
          </a:p>
        </p:txBody>
      </p:sp>
      <p:pic>
        <p:nvPicPr>
          <p:cNvPr id="797" name="Google Shape;797;p10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2042" y="1257337"/>
            <a:ext cx="3769428" cy="5326373"/>
          </a:xfrm>
          <a:prstGeom prst="rect">
            <a:avLst/>
          </a:prstGeom>
          <a:noFill/>
          <a:ln>
            <a:noFill/>
          </a:ln>
          <a:effectLst>
            <a:outerShdw blurRad="57150" dist="76200" dir="276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08"/>
          <p:cNvSpPr/>
          <p:nvPr/>
        </p:nvSpPr>
        <p:spPr>
          <a:xfrm>
            <a:off x="1039100" y="562325"/>
            <a:ext cx="47919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108"/>
          <p:cNvSpPr/>
          <p:nvPr/>
        </p:nvSpPr>
        <p:spPr>
          <a:xfrm>
            <a:off x="1039100" y="5506750"/>
            <a:ext cx="47919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08"/>
          <p:cNvSpPr/>
          <p:nvPr/>
        </p:nvSpPr>
        <p:spPr>
          <a:xfrm>
            <a:off x="9144000" y="562325"/>
            <a:ext cx="21873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08"/>
          <p:cNvSpPr/>
          <p:nvPr/>
        </p:nvSpPr>
        <p:spPr>
          <a:xfrm>
            <a:off x="9333075" y="5323400"/>
            <a:ext cx="21873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08"/>
          <p:cNvSpPr txBox="1"/>
          <p:nvPr/>
        </p:nvSpPr>
        <p:spPr>
          <a:xfrm>
            <a:off x="374750" y="174500"/>
            <a:ext cx="60798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Complete Streets Design 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807" name="Google Shape;807;p10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rgbClr val="3F3F3F">
              <a:alpha val="69800"/>
            </a:srgbClr>
          </a:solidFill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09"/>
          <p:cNvSpPr/>
          <p:nvPr/>
        </p:nvSpPr>
        <p:spPr>
          <a:xfrm>
            <a:off x="1039100" y="562325"/>
            <a:ext cx="47919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09"/>
          <p:cNvSpPr/>
          <p:nvPr/>
        </p:nvSpPr>
        <p:spPr>
          <a:xfrm>
            <a:off x="1039100" y="5506750"/>
            <a:ext cx="47919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109"/>
          <p:cNvSpPr/>
          <p:nvPr/>
        </p:nvSpPr>
        <p:spPr>
          <a:xfrm>
            <a:off x="9144000" y="562325"/>
            <a:ext cx="21873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109"/>
          <p:cNvSpPr/>
          <p:nvPr/>
        </p:nvSpPr>
        <p:spPr>
          <a:xfrm>
            <a:off x="9333075" y="5323400"/>
            <a:ext cx="21873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09"/>
          <p:cNvSpPr txBox="1"/>
          <p:nvPr/>
        </p:nvSpPr>
        <p:spPr>
          <a:xfrm>
            <a:off x="374750" y="174500"/>
            <a:ext cx="60798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Complete Streets Design 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817" name="Google Shape;817;p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12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Google Shape;822;p1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278" y="0"/>
            <a:ext cx="555813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1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150" y="0"/>
            <a:ext cx="55581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110"/>
          <p:cNvSpPr/>
          <p:nvPr/>
        </p:nvSpPr>
        <p:spPr>
          <a:xfrm>
            <a:off x="1039100" y="562325"/>
            <a:ext cx="47919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10"/>
          <p:cNvSpPr/>
          <p:nvPr/>
        </p:nvSpPr>
        <p:spPr>
          <a:xfrm>
            <a:off x="1039100" y="5506750"/>
            <a:ext cx="47919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110"/>
          <p:cNvSpPr/>
          <p:nvPr/>
        </p:nvSpPr>
        <p:spPr>
          <a:xfrm>
            <a:off x="9144000" y="562325"/>
            <a:ext cx="21873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10"/>
          <p:cNvSpPr/>
          <p:nvPr/>
        </p:nvSpPr>
        <p:spPr>
          <a:xfrm>
            <a:off x="9333075" y="5323400"/>
            <a:ext cx="21873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0"/>
          <p:cNvSpPr txBox="1"/>
          <p:nvPr/>
        </p:nvSpPr>
        <p:spPr>
          <a:xfrm>
            <a:off x="374750" y="174500"/>
            <a:ext cx="60798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Design Process 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11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1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500"/>
          </a:xfrm>
          <a:prstGeom prst="rect">
            <a:avLst/>
          </a:prstGeom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lvl="0" indent="0" algn="l" rtl="0">
              <a:spcBef>
                <a:spcPts val="29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6" name="Google Shape;836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143" y="0"/>
            <a:ext cx="968771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11"/>
          <p:cNvSpPr/>
          <p:nvPr/>
        </p:nvSpPr>
        <p:spPr>
          <a:xfrm>
            <a:off x="2102625" y="153975"/>
            <a:ext cx="2059500" cy="126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1"/>
          <p:cNvSpPr txBox="1"/>
          <p:nvPr/>
        </p:nvSpPr>
        <p:spPr>
          <a:xfrm>
            <a:off x="-7633" y="153967"/>
            <a:ext cx="12192000" cy="831300"/>
          </a:xfrm>
          <a:prstGeom prst="rect">
            <a:avLst/>
          </a:prstGeom>
          <a:solidFill>
            <a:srgbClr val="FFFFFF">
              <a:alpha val="94900"/>
            </a:srgbClr>
          </a:solidFill>
          <a:ln>
            <a:noFill/>
          </a:ln>
        </p:spPr>
        <p:txBody>
          <a:bodyPr spcFirstLastPara="1" wrap="square" lIns="95225" tIns="95225" rIns="95225" bIns="95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4000" b="1">
                <a:solidFill>
                  <a:srgbClr val="50A7F9"/>
                </a:solidFill>
                <a:latin typeface="Fira Sans"/>
                <a:ea typeface="Fira Sans"/>
                <a:cs typeface="Fira Sans"/>
                <a:sym typeface="Fira Sans"/>
              </a:rPr>
              <a:t>   </a:t>
            </a:r>
            <a:endParaRPr sz="4000" b="1">
              <a:solidFill>
                <a:srgbClr val="50A7F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10700"/>
              <a:buFont typeface="Arial"/>
              <a:buNone/>
            </a:pPr>
            <a:endParaRPr sz="4000" b="1">
              <a:solidFill>
                <a:srgbClr val="50A7F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39" name="Google Shape;839;p111"/>
          <p:cNvSpPr txBox="1"/>
          <p:nvPr/>
        </p:nvSpPr>
        <p:spPr>
          <a:xfrm>
            <a:off x="215733" y="146267"/>
            <a:ext cx="118668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Street Design Elements</a:t>
            </a:r>
            <a:endParaRPr sz="32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12"/>
          <p:cNvSpPr txBox="1"/>
          <p:nvPr/>
        </p:nvSpPr>
        <p:spPr>
          <a:xfrm>
            <a:off x="-7633" y="153967"/>
            <a:ext cx="12192000" cy="831300"/>
          </a:xfrm>
          <a:prstGeom prst="rect">
            <a:avLst/>
          </a:prstGeom>
          <a:solidFill>
            <a:srgbClr val="FFFFFF">
              <a:alpha val="94900"/>
            </a:srgbClr>
          </a:solidFill>
          <a:ln>
            <a:noFill/>
          </a:ln>
        </p:spPr>
        <p:txBody>
          <a:bodyPr spcFirstLastPara="1" wrap="square" lIns="95225" tIns="95225" rIns="95225" bIns="95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4000" b="1">
                <a:solidFill>
                  <a:srgbClr val="50A7F9"/>
                </a:solidFill>
                <a:latin typeface="Fira Sans"/>
                <a:ea typeface="Fira Sans"/>
                <a:cs typeface="Fira Sans"/>
                <a:sym typeface="Fira Sans"/>
              </a:rPr>
              <a:t>   </a:t>
            </a:r>
            <a:endParaRPr sz="4000" b="1">
              <a:solidFill>
                <a:srgbClr val="50A7F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10700"/>
              <a:buFont typeface="Arial"/>
              <a:buNone/>
            </a:pPr>
            <a:endParaRPr sz="4000" b="1">
              <a:solidFill>
                <a:srgbClr val="50A7F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46" name="Google Shape;846;p112"/>
          <p:cNvSpPr txBox="1"/>
          <p:nvPr/>
        </p:nvSpPr>
        <p:spPr>
          <a:xfrm>
            <a:off x="215733" y="146267"/>
            <a:ext cx="118668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FOOTPATH</a:t>
            </a:r>
            <a:endParaRPr sz="32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847" name="Google Shape;847;p11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8000"/>
            <a:ext cx="12192000" cy="577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8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endParaRPr/>
          </a:p>
        </p:txBody>
      </p:sp>
      <p:sp>
        <p:nvSpPr>
          <p:cNvPr id="343" name="Google Shape;343;p68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30480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/>
          </a:p>
        </p:txBody>
      </p:sp>
      <p:pic>
        <p:nvPicPr>
          <p:cNvPr id="344" name="Google Shape;344;p6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68"/>
          <p:cNvSpPr txBox="1"/>
          <p:nvPr/>
        </p:nvSpPr>
        <p:spPr>
          <a:xfrm>
            <a:off x="0" y="170656"/>
            <a:ext cx="12192000" cy="7620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0A7F9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44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“I have been cycling for more than 40 years.”</a:t>
            </a:r>
            <a:endParaRPr sz="4000" b="1" i="0" u="none" strike="noStrike" cap="none">
              <a:solidFill>
                <a:srgbClr val="50A7F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13"/>
          <p:cNvSpPr txBox="1"/>
          <p:nvPr/>
        </p:nvSpPr>
        <p:spPr>
          <a:xfrm>
            <a:off x="-7633" y="153967"/>
            <a:ext cx="12192000" cy="831300"/>
          </a:xfrm>
          <a:prstGeom prst="rect">
            <a:avLst/>
          </a:prstGeom>
          <a:solidFill>
            <a:srgbClr val="FFFFFF">
              <a:alpha val="94900"/>
            </a:srgbClr>
          </a:solidFill>
          <a:ln>
            <a:noFill/>
          </a:ln>
        </p:spPr>
        <p:txBody>
          <a:bodyPr spcFirstLastPara="1" wrap="square" lIns="95225" tIns="95225" rIns="95225" bIns="95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4000" b="1">
                <a:solidFill>
                  <a:srgbClr val="50A7F9"/>
                </a:solidFill>
                <a:latin typeface="Fira Sans"/>
                <a:ea typeface="Fira Sans"/>
                <a:cs typeface="Fira Sans"/>
                <a:sym typeface="Fira Sans"/>
              </a:rPr>
              <a:t>   </a:t>
            </a:r>
            <a:endParaRPr sz="4000" b="1">
              <a:solidFill>
                <a:srgbClr val="50A7F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10700"/>
              <a:buFont typeface="Arial"/>
              <a:buNone/>
            </a:pPr>
            <a:endParaRPr sz="4000" b="1">
              <a:solidFill>
                <a:srgbClr val="50A7F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54" name="Google Shape;854;p113"/>
          <p:cNvSpPr txBox="1"/>
          <p:nvPr/>
        </p:nvSpPr>
        <p:spPr>
          <a:xfrm>
            <a:off x="215733" y="146267"/>
            <a:ext cx="118668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FOOTPATH</a:t>
            </a:r>
            <a:endParaRPr sz="32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55" name="Google Shape;855;p113"/>
          <p:cNvSpPr/>
          <p:nvPr/>
        </p:nvSpPr>
        <p:spPr>
          <a:xfrm>
            <a:off x="0" y="1052513"/>
            <a:ext cx="91440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113"/>
          <p:cNvSpPr/>
          <p:nvPr/>
        </p:nvSpPr>
        <p:spPr>
          <a:xfrm>
            <a:off x="0" y="5997400"/>
            <a:ext cx="12192000" cy="860700"/>
          </a:xfrm>
          <a:prstGeom prst="rect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113"/>
          <p:cNvSpPr txBox="1"/>
          <p:nvPr/>
        </p:nvSpPr>
        <p:spPr>
          <a:xfrm>
            <a:off x="1468975" y="6166157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zones</a:t>
            </a:r>
            <a:endParaRPr sz="2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58" name="Google Shape;858;p1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5025" y="992175"/>
            <a:ext cx="6631049" cy="500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14"/>
          <p:cNvSpPr txBox="1"/>
          <p:nvPr/>
        </p:nvSpPr>
        <p:spPr>
          <a:xfrm>
            <a:off x="-7633" y="153967"/>
            <a:ext cx="12192000" cy="831300"/>
          </a:xfrm>
          <a:prstGeom prst="rect">
            <a:avLst/>
          </a:prstGeom>
          <a:solidFill>
            <a:srgbClr val="FFFFFF">
              <a:alpha val="94900"/>
            </a:srgbClr>
          </a:solidFill>
          <a:ln>
            <a:noFill/>
          </a:ln>
        </p:spPr>
        <p:txBody>
          <a:bodyPr spcFirstLastPara="1" wrap="square" lIns="95225" tIns="95225" rIns="95225" bIns="95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4000" b="1">
                <a:solidFill>
                  <a:srgbClr val="50A7F9"/>
                </a:solidFill>
                <a:latin typeface="Fira Sans"/>
                <a:ea typeface="Fira Sans"/>
                <a:cs typeface="Fira Sans"/>
                <a:sym typeface="Fira Sans"/>
              </a:rPr>
              <a:t>   </a:t>
            </a:r>
            <a:endParaRPr sz="4000" b="1">
              <a:solidFill>
                <a:srgbClr val="50A7F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10700"/>
              <a:buFont typeface="Arial"/>
              <a:buNone/>
            </a:pPr>
            <a:endParaRPr sz="4000" b="1">
              <a:solidFill>
                <a:srgbClr val="50A7F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65" name="Google Shape;865;p114"/>
          <p:cNvSpPr/>
          <p:nvPr/>
        </p:nvSpPr>
        <p:spPr>
          <a:xfrm>
            <a:off x="0" y="1052513"/>
            <a:ext cx="91440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6" name="Google Shape;866;p11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7175" y="1029336"/>
            <a:ext cx="12249175" cy="4968064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114"/>
          <p:cNvSpPr/>
          <p:nvPr/>
        </p:nvSpPr>
        <p:spPr>
          <a:xfrm>
            <a:off x="0" y="5997400"/>
            <a:ext cx="12192000" cy="860700"/>
          </a:xfrm>
          <a:prstGeom prst="rect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114"/>
          <p:cNvSpPr txBox="1"/>
          <p:nvPr/>
        </p:nvSpPr>
        <p:spPr>
          <a:xfrm>
            <a:off x="1468975" y="6166157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zones</a:t>
            </a:r>
            <a:endParaRPr sz="2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9" name="Google Shape;869;p114"/>
          <p:cNvSpPr txBox="1"/>
          <p:nvPr/>
        </p:nvSpPr>
        <p:spPr>
          <a:xfrm>
            <a:off x="71450" y="5563000"/>
            <a:ext cx="1843200" cy="43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Multi-utility zone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70" name="Google Shape;870;p114"/>
          <p:cNvSpPr txBox="1"/>
          <p:nvPr/>
        </p:nvSpPr>
        <p:spPr>
          <a:xfrm>
            <a:off x="4924975" y="5563000"/>
            <a:ext cx="1843200" cy="43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Pedestrian zone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71" name="Google Shape;871;p114"/>
          <p:cNvSpPr txBox="1"/>
          <p:nvPr/>
        </p:nvSpPr>
        <p:spPr>
          <a:xfrm>
            <a:off x="10239325" y="5563000"/>
            <a:ext cx="1843200" cy="43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Frontage zone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72" name="Google Shape;872;p114"/>
          <p:cNvSpPr txBox="1"/>
          <p:nvPr/>
        </p:nvSpPr>
        <p:spPr>
          <a:xfrm>
            <a:off x="215733" y="146267"/>
            <a:ext cx="118668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FOOTPATH</a:t>
            </a:r>
            <a:endParaRPr sz="32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5"/>
          <p:cNvSpPr txBox="1">
            <a:spLocks noGrp="1"/>
          </p:cNvSpPr>
          <p:nvPr>
            <p:ph type="title"/>
          </p:nvPr>
        </p:nvSpPr>
        <p:spPr>
          <a:xfrm>
            <a:off x="209554" y="1052516"/>
            <a:ext cx="3048000" cy="5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Design templates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Intersection templates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Transit systems and the street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Street materials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Participatory street design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879" name="Google Shape;879;p115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115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Street design templates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881" name="Google Shape;881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0568" y="1059901"/>
            <a:ext cx="2664659" cy="5493298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5"/>
          <p:cNvSpPr txBox="1">
            <a:spLocks noGrp="1"/>
          </p:cNvSpPr>
          <p:nvPr>
            <p:ph type="body" idx="1"/>
          </p:nvPr>
        </p:nvSpPr>
        <p:spPr>
          <a:xfrm>
            <a:off x="4105575" y="6553200"/>
            <a:ext cx="13596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r>
              <a:rPr lang="en-US" sz="1600">
                <a:solidFill>
                  <a:srgbClr val="54A467"/>
                </a:solidFill>
              </a:rPr>
              <a:t>24M RoW</a:t>
            </a:r>
            <a:endParaRPr sz="1600">
              <a:solidFill>
                <a:srgbClr val="54A467"/>
              </a:solidFill>
            </a:endParaRPr>
          </a:p>
        </p:txBody>
      </p:sp>
      <p:sp>
        <p:nvSpPr>
          <p:cNvPr id="883" name="Google Shape;883;p115"/>
          <p:cNvSpPr txBox="1">
            <a:spLocks noGrp="1"/>
          </p:cNvSpPr>
          <p:nvPr>
            <p:ph type="body" idx="2"/>
          </p:nvPr>
        </p:nvSpPr>
        <p:spPr>
          <a:xfrm>
            <a:off x="7048800" y="6553200"/>
            <a:ext cx="13596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r>
              <a:rPr lang="en-US" sz="1600">
                <a:solidFill>
                  <a:srgbClr val="54A467"/>
                </a:solidFill>
              </a:rPr>
              <a:t>18M RoW</a:t>
            </a:r>
            <a:endParaRPr sz="1600">
              <a:solidFill>
                <a:srgbClr val="54A467"/>
              </a:solidFill>
            </a:endParaRPr>
          </a:p>
        </p:txBody>
      </p:sp>
      <p:sp>
        <p:nvSpPr>
          <p:cNvPr id="884" name="Google Shape;884;p115"/>
          <p:cNvSpPr txBox="1">
            <a:spLocks noGrp="1"/>
          </p:cNvSpPr>
          <p:nvPr>
            <p:ph type="body" idx="3"/>
          </p:nvPr>
        </p:nvSpPr>
        <p:spPr>
          <a:xfrm>
            <a:off x="10039650" y="6553200"/>
            <a:ext cx="13596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r>
              <a:rPr lang="en-US" sz="1600">
                <a:solidFill>
                  <a:srgbClr val="54A467"/>
                </a:solidFill>
              </a:rPr>
              <a:t>12M RoW</a:t>
            </a:r>
            <a:endParaRPr sz="1600">
              <a:solidFill>
                <a:srgbClr val="54A467"/>
              </a:solidFill>
            </a:endParaRPr>
          </a:p>
        </p:txBody>
      </p:sp>
      <p:pic>
        <p:nvPicPr>
          <p:cNvPr id="885" name="Google Shape;885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62425" y="1059900"/>
            <a:ext cx="2216925" cy="549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6950" y="1059900"/>
            <a:ext cx="2878066" cy="549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16"/>
          <p:cNvSpPr/>
          <p:nvPr/>
        </p:nvSpPr>
        <p:spPr>
          <a:xfrm>
            <a:off x="0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3" name="Google Shape;893;p116" descr="ITDP_PrestigeLogo_Transparent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017" y="315010"/>
            <a:ext cx="1269065" cy="444441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116"/>
          <p:cNvSpPr/>
          <p:nvPr/>
        </p:nvSpPr>
        <p:spPr>
          <a:xfrm>
            <a:off x="-1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5" name="Google Shape;895;p116" descr="ITDP_PrestigeLogo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610" y="160950"/>
            <a:ext cx="2105880" cy="737503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16"/>
          <p:cNvSpPr txBox="1"/>
          <p:nvPr/>
        </p:nvSpPr>
        <p:spPr>
          <a:xfrm>
            <a:off x="3688323" y="245524"/>
            <a:ext cx="81546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Better cities through better streets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116"/>
          <p:cNvSpPr txBox="1">
            <a:spLocks noGrp="1"/>
          </p:cNvSpPr>
          <p:nvPr>
            <p:ph type="body" idx="1"/>
          </p:nvPr>
        </p:nvSpPr>
        <p:spPr>
          <a:xfrm>
            <a:off x="308804" y="1432317"/>
            <a:ext cx="82050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Complete Streets: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Implementation Workbook</a:t>
            </a:r>
            <a:endParaRPr/>
          </a:p>
        </p:txBody>
      </p:sp>
      <p:pic>
        <p:nvPicPr>
          <p:cNvPr id="898" name="Google Shape;898;p11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9526" y="1257343"/>
            <a:ext cx="3769428" cy="5326373"/>
          </a:xfrm>
          <a:prstGeom prst="rect">
            <a:avLst/>
          </a:prstGeom>
          <a:noFill/>
          <a:ln>
            <a:noFill/>
          </a:ln>
          <a:effectLst>
            <a:outerShdw blurRad="57150" dist="76200" dir="276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17"/>
          <p:cNvSpPr/>
          <p:nvPr/>
        </p:nvSpPr>
        <p:spPr>
          <a:xfrm>
            <a:off x="0" y="1052513"/>
            <a:ext cx="121920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4" name="Google Shape;904;p1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6"/>
          <a:stretch/>
        </p:blipFill>
        <p:spPr>
          <a:xfrm>
            <a:off x="3218400" y="25200"/>
            <a:ext cx="86636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117"/>
          <p:cNvSpPr txBox="1"/>
          <p:nvPr/>
        </p:nvSpPr>
        <p:spPr>
          <a:xfrm>
            <a:off x="14279" y="174500"/>
            <a:ext cx="60663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Implementation process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18"/>
          <p:cNvSpPr/>
          <p:nvPr/>
        </p:nvSpPr>
        <p:spPr>
          <a:xfrm>
            <a:off x="0" y="1052513"/>
            <a:ext cx="121920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1" name="Google Shape;911;p118"/>
          <p:cNvGrpSpPr/>
          <p:nvPr/>
        </p:nvGrpSpPr>
        <p:grpSpPr>
          <a:xfrm>
            <a:off x="14275" y="250700"/>
            <a:ext cx="12310684" cy="6375752"/>
            <a:chOff x="0" y="-179050"/>
            <a:chExt cx="12310684" cy="6375752"/>
          </a:xfrm>
        </p:grpSpPr>
        <p:sp>
          <p:nvSpPr>
            <p:cNvPr id="912" name="Google Shape;912;p118"/>
            <p:cNvSpPr/>
            <p:nvPr/>
          </p:nvSpPr>
          <p:spPr>
            <a:xfrm>
              <a:off x="0" y="-179050"/>
              <a:ext cx="12192000" cy="1253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118"/>
            <p:cNvGrpSpPr/>
            <p:nvPr/>
          </p:nvGrpSpPr>
          <p:grpSpPr>
            <a:xfrm>
              <a:off x="20575" y="562230"/>
              <a:ext cx="12290109" cy="5634472"/>
              <a:chOff x="63525" y="1168470"/>
              <a:chExt cx="12204676" cy="5595305"/>
            </a:xfrm>
          </p:grpSpPr>
          <p:sp>
            <p:nvSpPr>
              <p:cNvPr id="914" name="Google Shape;914;p118"/>
              <p:cNvSpPr txBox="1"/>
              <p:nvPr/>
            </p:nvSpPr>
            <p:spPr>
              <a:xfrm>
                <a:off x="613956" y="1168470"/>
                <a:ext cx="5274900" cy="58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000" b="1">
                    <a:solidFill>
                      <a:srgbClr val="7F7F7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01</a:t>
                </a:r>
                <a:r>
                  <a:rPr lang="en-US" sz="2000" b="1">
                    <a:solidFill>
                      <a:srgbClr val="7F7F7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 Pre construction Process</a:t>
                </a:r>
                <a:endParaRPr sz="2000">
                  <a:solidFill>
                    <a:srgbClr val="7F7F7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7F7F7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pic>
            <p:nvPicPr>
              <p:cNvPr id="915" name="Google Shape;915;p118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525" y="1595300"/>
                <a:ext cx="4993375" cy="437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6" name="Google Shape;916;p118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41475" y="1995173"/>
                <a:ext cx="7226726" cy="21319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17" name="Google Shape;917;p118"/>
              <p:cNvSpPr txBox="1"/>
              <p:nvPr/>
            </p:nvSpPr>
            <p:spPr>
              <a:xfrm>
                <a:off x="6252756" y="1168470"/>
                <a:ext cx="5274900" cy="58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000" b="1">
                    <a:solidFill>
                      <a:srgbClr val="7F7F7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02</a:t>
                </a:r>
                <a:r>
                  <a:rPr lang="en-US" sz="2000" b="1">
                    <a:solidFill>
                      <a:srgbClr val="7F7F7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 Construction Process</a:t>
                </a:r>
                <a:endParaRPr sz="2000" b="1">
                  <a:solidFill>
                    <a:srgbClr val="7F7F7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7F7F7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7F7F7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7F7F7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pic>
            <p:nvPicPr>
              <p:cNvPr id="918" name="Google Shape;918;p11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55138" y="2182250"/>
                <a:ext cx="4810125" cy="4581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9" name="Google Shape;919;p118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45125" y="1595300"/>
                <a:ext cx="6540775" cy="437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0" name="Google Shape;920;p118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07125" y="4490900"/>
                <a:ext cx="4993375" cy="4374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21" name="Google Shape;921;p118"/>
              <p:cNvSpPr txBox="1"/>
              <p:nvPr/>
            </p:nvSpPr>
            <p:spPr>
              <a:xfrm>
                <a:off x="6177086" y="4064600"/>
                <a:ext cx="5274900" cy="58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000" b="1">
                    <a:solidFill>
                      <a:srgbClr val="7F7F7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03 </a:t>
                </a:r>
                <a:r>
                  <a:rPr lang="en-US" sz="2000" b="1">
                    <a:solidFill>
                      <a:srgbClr val="7F7F7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Post -Construction Process</a:t>
                </a:r>
                <a:endParaRPr sz="2000" b="1">
                  <a:solidFill>
                    <a:srgbClr val="7F7F7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7F7F7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7F7F7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7F7F7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pic>
            <p:nvPicPr>
              <p:cNvPr id="922" name="Google Shape;922;p118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624"/>
              <a:stretch/>
            </p:blipFill>
            <p:spPr>
              <a:xfrm>
                <a:off x="7040200" y="4839850"/>
                <a:ext cx="2456750" cy="19239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23" name="Google Shape;923;p118"/>
          <p:cNvSpPr txBox="1"/>
          <p:nvPr/>
        </p:nvSpPr>
        <p:spPr>
          <a:xfrm>
            <a:off x="14279" y="174500"/>
            <a:ext cx="60663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Implementation process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1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55550"/>
            <a:ext cx="12191999" cy="771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20"/>
          <p:cNvSpPr/>
          <p:nvPr/>
        </p:nvSpPr>
        <p:spPr>
          <a:xfrm>
            <a:off x="9144000" y="562325"/>
            <a:ext cx="21873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20"/>
          <p:cNvSpPr/>
          <p:nvPr/>
        </p:nvSpPr>
        <p:spPr>
          <a:xfrm>
            <a:off x="9333075" y="5323400"/>
            <a:ext cx="21873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5" name="Google Shape;935;p12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73"/>
          <a:stretch/>
        </p:blipFill>
        <p:spPr>
          <a:xfrm>
            <a:off x="125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Google Shape;940;p1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88475"/>
            <a:ext cx="12191999" cy="771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22"/>
          <p:cNvSpPr/>
          <p:nvPr/>
        </p:nvSpPr>
        <p:spPr>
          <a:xfrm>
            <a:off x="0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7" name="Google Shape;947;p122" descr="ITDP_PrestigeLogo_Transparent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017" y="315010"/>
            <a:ext cx="1269065" cy="444441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22"/>
          <p:cNvSpPr/>
          <p:nvPr/>
        </p:nvSpPr>
        <p:spPr>
          <a:xfrm>
            <a:off x="-1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9" name="Google Shape;949;p122" descr="ITDP_PrestigeLogo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610" y="160950"/>
            <a:ext cx="2105880" cy="737503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122"/>
          <p:cNvSpPr txBox="1"/>
          <p:nvPr/>
        </p:nvSpPr>
        <p:spPr>
          <a:xfrm>
            <a:off x="3688323" y="245524"/>
            <a:ext cx="81546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Better cities through better streets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122"/>
          <p:cNvSpPr txBox="1">
            <a:spLocks noGrp="1"/>
          </p:cNvSpPr>
          <p:nvPr>
            <p:ph type="body" idx="1"/>
          </p:nvPr>
        </p:nvSpPr>
        <p:spPr>
          <a:xfrm>
            <a:off x="308804" y="1432317"/>
            <a:ext cx="82050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Complete Streets: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Evaluation Metrics</a:t>
            </a:r>
            <a:endParaRPr/>
          </a:p>
        </p:txBody>
      </p:sp>
      <p:pic>
        <p:nvPicPr>
          <p:cNvPr id="952" name="Google Shape;952;p12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9534" y="1257309"/>
            <a:ext cx="3769425" cy="5326451"/>
          </a:xfrm>
          <a:prstGeom prst="rect">
            <a:avLst/>
          </a:prstGeom>
          <a:noFill/>
          <a:ln>
            <a:noFill/>
          </a:ln>
          <a:effectLst>
            <a:outerShdw blurRad="57150" dist="76200" dir="2760000" algn="bl" rotWithShape="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9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endParaRPr/>
          </a:p>
        </p:txBody>
      </p:sp>
      <p:sp>
        <p:nvSpPr>
          <p:cNvPr id="351" name="Google Shape;351;p69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30480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/>
          </a:p>
        </p:txBody>
      </p:sp>
      <p:pic>
        <p:nvPicPr>
          <p:cNvPr id="352" name="Google Shape;352;p6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69"/>
          <p:cNvSpPr txBox="1"/>
          <p:nvPr/>
        </p:nvSpPr>
        <p:spPr>
          <a:xfrm>
            <a:off x="-96975" y="174492"/>
            <a:ext cx="12289200" cy="13113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0A7F9"/>
                </a:solidFill>
              </a:rPr>
              <a:t>  	</a:t>
            </a: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Two third of all trips are by walk, cycle or public    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transport</a:t>
            </a:r>
            <a:endParaRPr sz="4000"/>
          </a:p>
        </p:txBody>
      </p:sp>
      <p:grpSp>
        <p:nvGrpSpPr>
          <p:cNvPr id="354" name="Google Shape;354;p69"/>
          <p:cNvGrpSpPr/>
          <p:nvPr/>
        </p:nvGrpSpPr>
        <p:grpSpPr>
          <a:xfrm>
            <a:off x="-601985" y="1233553"/>
            <a:ext cx="6677100" cy="5764350"/>
            <a:chOff x="-1203970" y="1552706"/>
            <a:chExt cx="13354200" cy="11528700"/>
          </a:xfrm>
        </p:grpSpPr>
        <p:pic>
          <p:nvPicPr>
            <p:cNvPr id="355" name="Google Shape;355;p6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203970" y="1552706"/>
              <a:ext cx="13354200" cy="11528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6" name="Google Shape;356;p69"/>
            <p:cNvGrpSpPr/>
            <p:nvPr/>
          </p:nvGrpSpPr>
          <p:grpSpPr>
            <a:xfrm>
              <a:off x="10539688" y="2642332"/>
              <a:ext cx="1260850" cy="9404303"/>
              <a:chOff x="12926181" y="2885899"/>
              <a:chExt cx="567976" cy="4236363"/>
            </a:xfrm>
          </p:grpSpPr>
          <p:grpSp>
            <p:nvGrpSpPr>
              <p:cNvPr id="357" name="Google Shape;357;p69"/>
              <p:cNvGrpSpPr/>
              <p:nvPr/>
            </p:nvGrpSpPr>
            <p:grpSpPr>
              <a:xfrm>
                <a:off x="12927776" y="2885899"/>
                <a:ext cx="566381" cy="4236363"/>
                <a:chOff x="4826000" y="214252"/>
                <a:chExt cx="566381" cy="4236363"/>
              </a:xfrm>
            </p:grpSpPr>
            <p:pic>
              <p:nvPicPr>
                <p:cNvPr id="358" name="Google Shape;358;p69" descr="Walk.png"/>
                <p:cNvPicPr preferRelativeResize="0"/>
                <p:nvPr/>
              </p:nvPicPr>
              <p:blipFill rotWithShape="1">
                <a:blip r:embed="rId5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826000" y="214252"/>
                  <a:ext cx="530097" cy="5300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9" name="Google Shape;359;p69" descr="Cycle.png"/>
                <p:cNvPicPr preferRelativeResize="0"/>
                <p:nvPr/>
              </p:nvPicPr>
              <p:blipFill rotWithShape="1">
                <a:blip r:embed="rId6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832942" y="796607"/>
                  <a:ext cx="532225" cy="5322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0" name="Google Shape;360;p69" descr="Bus.png"/>
                <p:cNvPicPr preferRelativeResize="0"/>
                <p:nvPr/>
              </p:nvPicPr>
              <p:blipFill rotWithShape="1">
                <a:blip r:embed="rId7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836699" y="1996362"/>
                  <a:ext cx="537541" cy="5375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1" name="Google Shape;361;p69" descr="Intermediate Public Transport.png"/>
                <p:cNvPicPr preferRelativeResize="0"/>
                <p:nvPr/>
              </p:nvPicPr>
              <p:blipFill rotWithShape="1">
                <a:blip r:embed="rId8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836699" y="2622861"/>
                  <a:ext cx="546610" cy="54661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2" name="Google Shape;362;p69" descr="Two Wheeler.png"/>
                <p:cNvPicPr preferRelativeResize="0"/>
                <p:nvPr/>
              </p:nvPicPr>
              <p:blipFill rotWithShape="1">
                <a:blip r:embed="rId9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836593" y="3271141"/>
                  <a:ext cx="555788" cy="55578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3" name="Google Shape;363;p69" descr="Car.png"/>
                <p:cNvPicPr preferRelativeResize="0"/>
                <p:nvPr/>
              </p:nvPicPr>
              <p:blipFill rotWithShape="1">
                <a:blip r:embed="rId10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862284" y="3920518"/>
                  <a:ext cx="530097" cy="5300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64" name="Google Shape;364;p69" descr="Rail.png"/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926181" y="4055403"/>
                <a:ext cx="566007" cy="5660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23"/>
          <p:cNvSpPr/>
          <p:nvPr/>
        </p:nvSpPr>
        <p:spPr>
          <a:xfrm>
            <a:off x="1039100" y="562325"/>
            <a:ext cx="47919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23"/>
          <p:cNvSpPr/>
          <p:nvPr/>
        </p:nvSpPr>
        <p:spPr>
          <a:xfrm>
            <a:off x="1039100" y="5506750"/>
            <a:ext cx="47919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23"/>
          <p:cNvSpPr/>
          <p:nvPr/>
        </p:nvSpPr>
        <p:spPr>
          <a:xfrm>
            <a:off x="9144000" y="562325"/>
            <a:ext cx="21873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23"/>
          <p:cNvSpPr/>
          <p:nvPr/>
        </p:nvSpPr>
        <p:spPr>
          <a:xfrm>
            <a:off x="9333075" y="5323400"/>
            <a:ext cx="21873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23"/>
          <p:cNvSpPr txBox="1"/>
          <p:nvPr/>
        </p:nvSpPr>
        <p:spPr>
          <a:xfrm>
            <a:off x="374750" y="174500"/>
            <a:ext cx="100527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Complete Streets: Key indicators 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aphicFrame>
        <p:nvGraphicFramePr>
          <p:cNvPr id="962" name="Google Shape;962;p123"/>
          <p:cNvGraphicFramePr/>
          <p:nvPr/>
        </p:nvGraphicFramePr>
        <p:xfrm>
          <a:off x="290711" y="17941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{2306A05B-7219-4B60-BE23-C04BE30D6CD2}</a:tableStyleId>
              </a:tblPr>
              <a:tblGrid>
                <a:gridCol w="48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6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07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Efficient Mobility</a:t>
                      </a:r>
                      <a:endParaRPr sz="800" b="1" i="0" u="none" strike="noStrike" cap="none">
                        <a:solidFill>
                          <a:srgbClr val="92D05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92D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</a:t>
                      </a:r>
                      <a:endParaRPr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Mode Share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92D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</a:t>
                      </a:r>
                      <a:endParaRPr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Registered vehicles data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</a:t>
                      </a:r>
                      <a:endParaRPr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Daily Bus Ridership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3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1" i="0" u="none" strike="noStrike" cap="none">
                        <a:solidFill>
                          <a:srgbClr val="EDBC4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BC4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07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Liveable, accessible and comfortable streets</a:t>
                      </a:r>
                      <a:endParaRPr sz="800" b="1" i="0" u="none" strike="noStrike" cap="none">
                        <a:solidFill>
                          <a:srgbClr val="EDBC4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EDBC4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DBC4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4</a:t>
                      </a:r>
                      <a:endParaRPr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DBC4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Share of mixed use along streets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DBC4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5</a:t>
                      </a:r>
                      <a:endParaRPr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Active street segments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6</a:t>
                      </a:r>
                      <a:endParaRPr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Non-walking activities along the street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3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1" i="0" u="none" strike="noStrike" cap="none">
                        <a:solidFill>
                          <a:srgbClr val="FF7B8A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A001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07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Safety</a:t>
                      </a:r>
                      <a:endParaRPr sz="800" b="1" i="0" u="none" strike="noStrike" cap="none">
                        <a:solidFill>
                          <a:srgbClr val="FF7B8A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DA001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A001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7</a:t>
                      </a:r>
                      <a:endParaRPr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A001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Traffic injuries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DA001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8</a:t>
                      </a:r>
                      <a:endParaRPr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Traffic fatalities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375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1" i="0" u="none" strike="noStrike" cap="none">
                        <a:solidFill>
                          <a:srgbClr val="006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6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07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Environmental Sustainability</a:t>
                      </a:r>
                      <a:endParaRPr sz="800" b="1" i="0" u="none" strike="noStrike" cap="none">
                        <a:solidFill>
                          <a:srgbClr val="006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6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6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43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9</a:t>
                      </a:r>
                      <a:endParaRPr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6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Annual mean particulate matter concentration at street level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6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963" name="Google Shape;963;p123"/>
          <p:cNvSpPr txBox="1"/>
          <p:nvPr/>
        </p:nvSpPr>
        <p:spPr>
          <a:xfrm>
            <a:off x="290709" y="1200024"/>
            <a:ext cx="5525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rPr>
              <a:t>Outcome Indicators: </a:t>
            </a:r>
            <a:endParaRPr sz="2800" b="1">
              <a:solidFill>
                <a:srgbClr val="7F7F7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aphicFrame>
        <p:nvGraphicFramePr>
          <p:cNvPr id="964" name="Google Shape;964;p123"/>
          <p:cNvGraphicFramePr/>
          <p:nvPr/>
        </p:nvGraphicFramePr>
        <p:xfrm>
          <a:off x="5816008" y="1794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{2306A05B-7219-4B60-BE23-C04BE30D6CD2}</a:tableStyleId>
              </a:tblPr>
              <a:tblGrid>
                <a:gridCol w="46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</a:t>
                      </a:r>
                      <a:endParaRPr/>
                    </a:p>
                  </a:txBody>
                  <a:tcPr marL="9525" marR="9525" marT="9525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Extend of footpath   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 </a:t>
                      </a:r>
                      <a:r>
                        <a:rPr lang="en-US" sz="1000" b="0" i="0" u="none" strike="noStrike" cap="none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000" b="0" i="0" u="none" strike="noStrike" cap="none">
                          <a:solidFill>
                            <a:srgbClr val="DA001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 </a:t>
                      </a:r>
                      <a:r>
                        <a:rPr lang="en-US" sz="1000" b="0" i="0" u="none" strike="noStrike" cap="none">
                          <a:solidFill>
                            <a:srgbClr val="006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endParaRPr sz="1000" b="0" i="0" u="none" strike="noStrike" cap="none">
                        <a:solidFill>
                          <a:srgbClr val="006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</a:t>
                      </a:r>
                      <a:endParaRPr/>
                    </a:p>
                  </a:txBody>
                  <a:tcPr marL="9525" marR="9525" marT="9525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Share of footpath with adequate lighting 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 </a:t>
                      </a:r>
                      <a:r>
                        <a:rPr lang="en-US" sz="1000" b="0" i="0" u="none" strike="noStrike" cap="none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000" b="0" i="0" u="none" strike="noStrike" cap="none">
                          <a:solidFill>
                            <a:srgbClr val="DA001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000" b="0" i="0" u="none" strike="noStrike" cap="none">
                          <a:solidFill>
                            <a:srgbClr val="006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endParaRPr sz="1000" b="0" i="0" u="none" strike="noStrike" cap="none">
                        <a:solidFill>
                          <a:srgbClr val="7F7F7F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</a:t>
                      </a:r>
                      <a:endParaRPr/>
                    </a:p>
                  </a:txBody>
                  <a:tcPr marL="9525" marR="9525" marT="9525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Extent of cycle track 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 </a:t>
                      </a:r>
                      <a:r>
                        <a:rPr lang="en-US" sz="1000" b="0" i="0" u="none" strike="noStrike" cap="none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000" b="0" i="0" u="none" strike="noStrike" cap="none">
                          <a:solidFill>
                            <a:srgbClr val="DA001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000" b="0" i="0" u="none" strike="noStrike" cap="none">
                          <a:solidFill>
                            <a:srgbClr val="006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endParaRPr sz="1000" b="0" i="0" u="none" strike="noStrike" cap="none">
                        <a:solidFill>
                          <a:srgbClr val="7F7F7F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4</a:t>
                      </a:r>
                      <a:endParaRPr/>
                    </a:p>
                  </a:txBody>
                  <a:tcPr marL="9525" marR="9525" marT="9525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Share of cycle track with adequate lighting 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 </a:t>
                      </a:r>
                      <a:r>
                        <a:rPr lang="en-US" sz="1000" b="0" i="0" u="none" strike="noStrike" cap="none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000" b="0" i="0" u="none" strike="noStrike" cap="none">
                          <a:solidFill>
                            <a:srgbClr val="DA001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 </a:t>
                      </a:r>
                      <a:r>
                        <a:rPr lang="en-US" sz="1000" b="0" i="0" u="none" strike="noStrike" cap="none">
                          <a:solidFill>
                            <a:srgbClr val="006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endParaRPr sz="1000" b="0" i="0" u="none" strike="noStrike" cap="none">
                        <a:solidFill>
                          <a:srgbClr val="7F7F7F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5</a:t>
                      </a:r>
                      <a:endParaRPr/>
                    </a:p>
                  </a:txBody>
                  <a:tcPr marL="9525" marR="9525" marT="9525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Share of paid parking under demand-pegged IT management system 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 </a:t>
                      </a:r>
                      <a:endParaRPr sz="1000" b="0" i="0" u="none" strike="noStrike" cap="none">
                        <a:solidFill>
                          <a:srgbClr val="7F7F7F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6</a:t>
                      </a:r>
                      <a:endParaRPr/>
                    </a:p>
                  </a:txBody>
                  <a:tcPr marL="9525" marR="9525" marT="9525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Ratio of parking revenue to property rent 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 </a:t>
                      </a:r>
                      <a:endParaRPr sz="1000" b="0" i="0" u="none" strike="noStrike" cap="none">
                        <a:solidFill>
                          <a:srgbClr val="7F7F7F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7</a:t>
                      </a:r>
                      <a:endParaRPr/>
                    </a:p>
                  </a:txBody>
                  <a:tcPr marL="9525" marR="9525" marT="9525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Operating buses per lakh population 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 </a:t>
                      </a:r>
                      <a:r>
                        <a:rPr lang="en-US" sz="1000" b="0" i="0" u="none" strike="noStrike" cap="none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</a:t>
                      </a:r>
                      <a:r>
                        <a:rPr lang="en-US" sz="1000" b="0" i="0" u="none" strike="noStrike" cap="none">
                          <a:solidFill>
                            <a:srgbClr val="006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endParaRPr sz="1000" b="0" i="0" u="none" strike="noStrike" cap="none">
                        <a:solidFill>
                          <a:srgbClr val="7F7F7F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9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8</a:t>
                      </a:r>
                      <a:endParaRPr/>
                    </a:p>
                  </a:txBody>
                  <a:tcPr marL="9525" marR="9525" marT="9525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Ratio of monthly public transport travelling cost to EWS income  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 </a:t>
                      </a:r>
                      <a:r>
                        <a:rPr lang="en-US" sz="1000" b="0" i="0" u="none" strike="noStrike" cap="none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</a:t>
                      </a:r>
                      <a:r>
                        <a:rPr lang="en-US" sz="1000" b="0" i="0" u="none" strike="noStrike" cap="none">
                          <a:solidFill>
                            <a:srgbClr val="006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endParaRPr sz="1000" b="0" i="0" u="none" strike="noStrike" cap="none">
                        <a:solidFill>
                          <a:srgbClr val="7F7F7F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9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9</a:t>
                      </a:r>
                      <a:endParaRPr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Percentage of transport budget allocated for Complete Streets projects 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 </a:t>
                      </a:r>
                      <a:r>
                        <a:rPr lang="en-US" sz="1000" b="0" i="0" u="none" strike="noStrike" cap="none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000" b="0" i="0" u="none" strike="noStrike" cap="none">
                          <a:solidFill>
                            <a:srgbClr val="DA001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 </a:t>
                      </a:r>
                      <a:r>
                        <a:rPr lang="en-US" sz="1000" b="0" i="0" u="none" strike="noStrike" cap="none">
                          <a:solidFill>
                            <a:srgbClr val="006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endParaRPr sz="1000" b="0" i="0" u="none" strike="noStrike" cap="none">
                        <a:solidFill>
                          <a:srgbClr val="7F7F7F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9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10</a:t>
                      </a:r>
                      <a:endParaRPr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No. of air quality monitoring stations at street level 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 </a:t>
                      </a:r>
                      <a:r>
                        <a:rPr lang="en-US" sz="1000" b="0" i="0" u="none" strike="noStrike" cap="none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000" b="0" i="0" u="none" strike="noStrike" cap="none">
                          <a:solidFill>
                            <a:srgbClr val="DA001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r>
                        <a:rPr lang="en-US" sz="1000" b="0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000" b="0" i="0" u="none" strike="noStrike" cap="none">
                          <a:solidFill>
                            <a:srgbClr val="006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⬤</a:t>
                      </a:r>
                      <a:endParaRPr sz="1000" b="0" i="0" u="none" strike="noStrike" cap="none">
                        <a:solidFill>
                          <a:srgbClr val="7F7F7F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65" name="Google Shape;965;p123"/>
          <p:cNvSpPr txBox="1"/>
          <p:nvPr/>
        </p:nvSpPr>
        <p:spPr>
          <a:xfrm>
            <a:off x="5816008" y="1200025"/>
            <a:ext cx="59682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rPr>
              <a:t>Core Output Indicators: 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24"/>
          <p:cNvSpPr txBox="1">
            <a:spLocks noGrp="1"/>
          </p:cNvSpPr>
          <p:nvPr>
            <p:ph type="title"/>
          </p:nvPr>
        </p:nvSpPr>
        <p:spPr>
          <a:xfrm>
            <a:off x="209550" y="4131920"/>
            <a:ext cx="3048000" cy="24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I. Efficient Mobility: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US" sz="1800" b="0">
                <a:solidFill>
                  <a:schemeClr val="dk1"/>
                </a:solidFill>
              </a:rPr>
              <a:t>Tracks behavioural change from usage of person motor vehicles to walking, cycling and usage of public transport as better sustainable transport infrastructure is provided.</a:t>
            </a:r>
            <a:endParaRPr sz="24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972" name="Google Shape;972;p124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124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Outcome indicators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aphicFrame>
        <p:nvGraphicFramePr>
          <p:cNvPr id="974" name="Google Shape;974;p124"/>
          <p:cNvGraphicFramePr/>
          <p:nvPr/>
        </p:nvGraphicFramePr>
        <p:xfrm>
          <a:off x="3744080" y="13397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{B6F3F67B-17F9-44DC-BF4A-808052DE9940}</a:tableStyleId>
              </a:tblPr>
              <a:tblGrid>
                <a:gridCol w="231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3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INDICATOR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B2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DATA SOURCE</a:t>
                      </a:r>
                      <a:endParaRPr/>
                    </a:p>
                  </a:txBody>
                  <a:tcPr marL="73025" marR="73025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B2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FREQUENCY</a:t>
                      </a:r>
                      <a:endParaRPr/>
                    </a:p>
                  </a:txBody>
                  <a:tcPr marL="73025" marR="73025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B2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LEVEL OF DIFFICULTY</a:t>
                      </a:r>
                      <a:endParaRPr/>
                    </a:p>
                  </a:txBody>
                  <a:tcPr marL="73025" marR="73025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B2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BENCHMARK</a:t>
                      </a:r>
                      <a:endParaRPr/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B2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5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1. Mode Share - disaggregated by: Walk, Cycle, Bus, Rail, Metro, IPT, personal two-wheelers and personal four-wheelers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Household Survey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Every 5 years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DA001A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⬤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20% or more increase in walking and cycling from baseline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2. Registered vehicles data for last (financial/ calendar) year and for the preceding decade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Regional Transport Office (RTO)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Every year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400"/>
                        <a:buFont typeface="Fira Sans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92D050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⬤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/>
                      </a:r>
                      <a:br>
                        <a:rPr lang="en-US" sz="14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</a:br>
                      <a:endParaRPr sz="1400" b="0" i="0" u="none" strike="noStrike" cap="none">
                        <a:solidFill>
                          <a:srgbClr val="7F7F7F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Relative percentage decrease from baseline. 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8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3. Daily ridership of buses (disaggregated by age, gender and ability)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Primary survey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Every year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DA001A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⬤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20% or more increase in ridership from baseline by women, children (5-15 years), elderly (more than 60 years), and people with disabilities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75" name="Google Shape;975;p1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2511"/>
            <a:ext cx="3467100" cy="290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25"/>
          <p:cNvSpPr/>
          <p:nvPr/>
        </p:nvSpPr>
        <p:spPr>
          <a:xfrm>
            <a:off x="0" y="-97800"/>
            <a:ext cx="12192000" cy="117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125"/>
          <p:cNvSpPr txBox="1"/>
          <p:nvPr/>
        </p:nvSpPr>
        <p:spPr>
          <a:xfrm>
            <a:off x="14283" y="174510"/>
            <a:ext cx="12192000" cy="7344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   Core Output indicators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aphicFrame>
        <p:nvGraphicFramePr>
          <p:cNvPr id="983" name="Google Shape;983;p125"/>
          <p:cNvGraphicFramePr/>
          <p:nvPr/>
        </p:nvGraphicFramePr>
        <p:xfrm>
          <a:off x="3763926" y="13397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{B6F3F67B-17F9-44DC-BF4A-808052DE9940}</a:tableStyleId>
              </a:tblPr>
              <a:tblGrid>
                <a:gridCol w="229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3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>
                          <a:solidFill>
                            <a:srgbClr val="000000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INDICATOR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B2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>
                          <a:solidFill>
                            <a:srgbClr val="000000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DATA SOURCE</a:t>
                      </a:r>
                      <a:endParaRPr/>
                    </a:p>
                  </a:txBody>
                  <a:tcPr marL="73025" marR="73025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B2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>
                          <a:solidFill>
                            <a:srgbClr val="000000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FREQUENCY</a:t>
                      </a:r>
                      <a:endParaRPr/>
                    </a:p>
                  </a:txBody>
                  <a:tcPr marL="73025" marR="73025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B2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>
                          <a:solidFill>
                            <a:srgbClr val="000000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LEVEL OF DIFFICULTY</a:t>
                      </a:r>
                      <a:endParaRPr/>
                    </a:p>
                  </a:txBody>
                  <a:tcPr marL="73025" marR="73025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B2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>
                          <a:solidFill>
                            <a:srgbClr val="000000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BENCHMARK</a:t>
                      </a:r>
                      <a:endParaRPr/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B2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5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1400"/>
                        <a:buFont typeface="Fira Sans"/>
                        <a:buNone/>
                      </a:pPr>
                      <a:r>
                        <a:rPr lang="en-US" sz="1400" b="1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1. Accessibility/ Safety </a:t>
                      </a: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Percentage of street length with 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200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Continuous </a:t>
                      </a:r>
                      <a:endParaRPr/>
                    </a:p>
                    <a:p>
                      <a:pPr marL="0" marR="0" lvl="0" indent="-8890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Barrier-free walking zone width as per IRC:103-2012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b="0" i="0">
                        <a:solidFill>
                          <a:srgbClr val="7F7F7F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  <a:p>
                      <a:pPr marL="0" marR="0" lvl="0" indent="-88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Maximum footpath height of 150mm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Accessibility audit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Every year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DA001A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⬤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1: 75% to 100%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2. 50% to 74%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3. 25% to 49%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4. Less than 24 %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2. </a:t>
                      </a:r>
                      <a:r>
                        <a:rPr lang="en-US" sz="1400" b="1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Personal Security: </a:t>
                      </a: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Percentage of footpath with adequate lighting of 30 lux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Accessibility Audit between 7 - 9 pm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Every year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DA001A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⬤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1: 75% to 100%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2. 50% to 74%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3. 25% to 49%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rgbClr val="7F7F7F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4. Less than 24 %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84" name="Google Shape;984;p125"/>
          <p:cNvSpPr txBox="1">
            <a:spLocks noGrp="1"/>
          </p:cNvSpPr>
          <p:nvPr>
            <p:ph type="body" idx="1"/>
          </p:nvPr>
        </p:nvSpPr>
        <p:spPr>
          <a:xfrm>
            <a:off x="182562" y="4058129"/>
            <a:ext cx="30933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sz="24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I. Extent of Walking Envionment </a:t>
            </a:r>
            <a:endParaRPr/>
          </a:p>
        </p:txBody>
      </p:sp>
      <p:sp>
        <p:nvSpPr>
          <p:cNvPr id="985" name="Google Shape;985;p125"/>
          <p:cNvSpPr txBox="1">
            <a:spLocks noGrp="1"/>
          </p:cNvSpPr>
          <p:nvPr>
            <p:ph type="body" idx="2"/>
          </p:nvPr>
        </p:nvSpPr>
        <p:spPr>
          <a:xfrm>
            <a:off x="182562" y="4914900"/>
            <a:ext cx="30933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Measures the accessibility, and security of the walking environment.</a:t>
            </a:r>
            <a:r>
              <a:rPr lang="en-U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986" name="Google Shape;986;p1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2511"/>
            <a:ext cx="3467100" cy="290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26"/>
          <p:cNvSpPr/>
          <p:nvPr/>
        </p:nvSpPr>
        <p:spPr>
          <a:xfrm>
            <a:off x="0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3" name="Google Shape;993;p126" descr="ITDP_PrestigeLogo_Transparent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017" y="315010"/>
            <a:ext cx="1269065" cy="444441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126"/>
          <p:cNvSpPr/>
          <p:nvPr/>
        </p:nvSpPr>
        <p:spPr>
          <a:xfrm>
            <a:off x="-1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5" name="Google Shape;995;p126" descr="ITDP_PrestigeLogo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610" y="160950"/>
            <a:ext cx="2105880" cy="737503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126"/>
          <p:cNvSpPr txBox="1"/>
          <p:nvPr/>
        </p:nvSpPr>
        <p:spPr>
          <a:xfrm>
            <a:off x="3688323" y="245524"/>
            <a:ext cx="81546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Better cities through better streets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26"/>
          <p:cNvSpPr txBox="1">
            <a:spLocks noGrp="1"/>
          </p:cNvSpPr>
          <p:nvPr>
            <p:ph type="body" idx="1"/>
          </p:nvPr>
        </p:nvSpPr>
        <p:spPr>
          <a:xfrm>
            <a:off x="308804" y="1432317"/>
            <a:ext cx="82050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Complete Streets: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None/>
            </a:pPr>
            <a:r>
              <a:rPr lang="en-US"/>
              <a:t>Best Practices</a:t>
            </a:r>
            <a:endParaRPr/>
          </a:p>
        </p:txBody>
      </p:sp>
      <p:pic>
        <p:nvPicPr>
          <p:cNvPr id="998" name="Google Shape;998;p12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9519" y="1257334"/>
            <a:ext cx="3769425" cy="5326380"/>
          </a:xfrm>
          <a:prstGeom prst="rect">
            <a:avLst/>
          </a:prstGeom>
          <a:noFill/>
          <a:ln>
            <a:noFill/>
          </a:ln>
          <a:effectLst>
            <a:outerShdw blurRad="57150" dist="76200" dir="2760000" algn="bl" rotWithShape="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27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004" name="Google Shape;1004;p127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005" name="Google Shape;1005;p127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06" name="Google Shape;1006;p127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07" name="Google Shape;1007;p12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27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2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27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127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Before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DP Road, Pune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28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017" name="Google Shape;1017;p128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018" name="Google Shape;1018;p128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9" name="Google Shape;1019;p128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0" name="Google Shape;1020;p12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128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12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5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128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128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After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JM Road, Pune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29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030" name="Google Shape;1030;p129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031" name="Google Shape;1031;p129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32" name="Google Shape;1032;p129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33" name="Google Shape;1033;p12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129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12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129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29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After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DP Road, Pune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30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043" name="Google Shape;1043;p130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044" name="Google Shape;1044;p130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5" name="Google Shape;1045;p130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46" name="Google Shape;1046;p13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130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1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1470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130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30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After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JM Road, Pune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31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056" name="Google Shape;1056;p131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057" name="Google Shape;1057;p131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8" name="Google Shape;1058;p131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9" name="Google Shape;1059;p13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131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13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31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31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After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JM Road, Pune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32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069" name="Google Shape;1069;p132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070" name="Google Shape;1070;p132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71" name="Google Shape;1071;p132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72" name="Google Shape;1072;p13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32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13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132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32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After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DP Road, Pune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1806" y="3103794"/>
            <a:ext cx="1333500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7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427" y="3755665"/>
            <a:ext cx="9331872" cy="2432866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70"/>
          <p:cNvSpPr txBox="1"/>
          <p:nvPr/>
        </p:nvSpPr>
        <p:spPr>
          <a:xfrm>
            <a:off x="1278201" y="6256433"/>
            <a:ext cx="963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How world’s best cities are designed</a:t>
            </a:r>
            <a:endParaRPr sz="2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2" name="Google Shape;372;p7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4252" y="1481972"/>
            <a:ext cx="5808209" cy="212224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70"/>
          <p:cNvSpPr txBox="1"/>
          <p:nvPr/>
        </p:nvSpPr>
        <p:spPr>
          <a:xfrm>
            <a:off x="3866106" y="3589677"/>
            <a:ext cx="496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How </a:t>
            </a:r>
            <a:r>
              <a:rPr lang="en-US" sz="19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most </a:t>
            </a:r>
            <a:r>
              <a:rPr lang="en-US" sz="19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cities are designed</a:t>
            </a:r>
            <a:endParaRPr sz="2000" b="0" i="0" u="none" strike="noStrike" cap="none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4" name="Google Shape;374;p70"/>
          <p:cNvSpPr txBox="1"/>
          <p:nvPr/>
        </p:nvSpPr>
        <p:spPr>
          <a:xfrm>
            <a:off x="-7633" y="52367"/>
            <a:ext cx="12192000" cy="1226400"/>
          </a:xfrm>
          <a:prstGeom prst="rect">
            <a:avLst/>
          </a:prstGeom>
          <a:solidFill>
            <a:srgbClr val="FFFFFF">
              <a:alpha val="94900"/>
            </a:srgbClr>
          </a:solidFill>
          <a:ln>
            <a:noFill/>
          </a:ln>
        </p:spPr>
        <p:txBody>
          <a:bodyPr spcFirstLastPara="1" wrap="square" lIns="95225" tIns="95225" rIns="95225" bIns="95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3200" b="1">
              <a:solidFill>
                <a:srgbClr val="50A7F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10700"/>
              <a:buFont typeface="Arial"/>
              <a:buNone/>
            </a:pPr>
            <a:endParaRPr sz="3200" b="1">
              <a:solidFill>
                <a:srgbClr val="50A7F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75" name="Google Shape;375;p70"/>
          <p:cNvSpPr txBox="1"/>
          <p:nvPr/>
        </p:nvSpPr>
        <p:spPr>
          <a:xfrm>
            <a:off x="208933" y="44667"/>
            <a:ext cx="114825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Yet, the design of our streets tends to push the vulnerable users to the fringes of the road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33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082" name="Google Shape;1082;p133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083" name="Google Shape;1083;p133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84" name="Google Shape;1084;p133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85" name="Google Shape;1085;p13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33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13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226"/>
            <a:ext cx="12192003" cy="693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133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133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After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Harrington Road, Chennai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34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095" name="Google Shape;1095;p134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096" name="Google Shape;1096;p134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97" name="Google Shape;1097;p134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8" name="Google Shape;1098;p13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34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13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134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34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Before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Harrington Road, Chennai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35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108" name="Google Shape;1108;p135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109" name="Google Shape;1109;p135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0" name="Google Shape;1110;p135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1" name="Google Shape;1111;p13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135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13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135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135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After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Harrington Road, Chennai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136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121" name="Google Shape;1121;p136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122" name="Google Shape;1122;p136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23" name="Google Shape;1123;p136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24" name="Google Shape;1124;p13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136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13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136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36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After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Harrington Road, Chennai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37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134" name="Google Shape;1134;p137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135" name="Google Shape;1135;p137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6" name="Google Shape;1136;p137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37" name="Google Shape;1137;p13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137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13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37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37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Before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Police Commissioner Road, Chennai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38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147" name="Google Shape;1147;p138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148" name="Google Shape;1148;p138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9" name="Google Shape;1149;p138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50" name="Google Shape;1150;p13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138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13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138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38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After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Police Commissioner Road, </a:t>
            </a:r>
            <a:r>
              <a:rPr lang="en-US" sz="3000">
                <a:solidFill>
                  <a:schemeClr val="dk1"/>
                </a:solidFill>
              </a:rPr>
              <a:t>Chennai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39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160" name="Google Shape;1160;p139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161" name="Google Shape;1161;p139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62" name="Google Shape;1162;p139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63" name="Google Shape;1163;p13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139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13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026"/>
            <a:ext cx="12191996" cy="6920873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139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39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Before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Raman Street, Chennai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Google Shape;1172;p14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140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40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chemeClr val="dk1"/>
                </a:solidFill>
              </a:rPr>
              <a:t>After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b="0">
                <a:solidFill>
                  <a:schemeClr val="dk1"/>
                </a:solidFill>
              </a:rPr>
              <a:t>|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sz="3000">
                <a:solidFill>
                  <a:schemeClr val="dk1"/>
                </a:solidFill>
              </a:rPr>
              <a:t>Raman Street, Chennai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41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180" name="Google Shape;1180;p141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181" name="Google Shape;1181;p141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82" name="Google Shape;1182;p141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3" name="Google Shape;1183;p14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141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14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0" y="-14700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141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41"/>
          <p:cNvSpPr txBox="1">
            <a:spLocks noGrp="1"/>
          </p:cNvSpPr>
          <p:nvPr>
            <p:ph type="body" idx="1"/>
          </p:nvPr>
        </p:nvSpPr>
        <p:spPr>
          <a:xfrm>
            <a:off x="1040350" y="5343200"/>
            <a:ext cx="10111200" cy="19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>
                <a:solidFill>
                  <a:srgbClr val="FFFFFF"/>
                </a:solidFill>
              </a:rPr>
              <a:t>Shared street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Church Street, Bangalore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42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193" name="Google Shape;1193;p142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194" name="Google Shape;1194;p142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95" name="Google Shape;1195;p142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96" name="Google Shape;1196;p14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p142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14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0" y="-14700"/>
            <a:ext cx="1219200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142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42"/>
          <p:cNvSpPr txBox="1">
            <a:spLocks noGrp="1"/>
          </p:cNvSpPr>
          <p:nvPr>
            <p:ph type="body" idx="1"/>
          </p:nvPr>
        </p:nvSpPr>
        <p:spPr>
          <a:xfrm>
            <a:off x="-50" y="5343200"/>
            <a:ext cx="12192000" cy="19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>
                <a:solidFill>
                  <a:srgbClr val="FFFFFF"/>
                </a:solidFill>
              </a:rPr>
              <a:t>Pedestrian priority street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Ped plaza, Chennai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71" descr="Screen Shot 2018-12-21 at 6.37.25 AM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4667" y="1146267"/>
            <a:ext cx="8738165" cy="504119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71"/>
          <p:cNvSpPr txBox="1"/>
          <p:nvPr/>
        </p:nvSpPr>
        <p:spPr>
          <a:xfrm>
            <a:off x="208933" y="44667"/>
            <a:ext cx="114825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Resulting in loss of precious lives every day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82" name="Google Shape;382;p71"/>
          <p:cNvSpPr txBox="1">
            <a:spLocks noGrp="1"/>
          </p:cNvSpPr>
          <p:nvPr>
            <p:ph type="title"/>
          </p:nvPr>
        </p:nvSpPr>
        <p:spPr>
          <a:xfrm>
            <a:off x="309833" y="1146260"/>
            <a:ext cx="3159900" cy="13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"/>
              <a:buNone/>
            </a:pPr>
            <a:r>
              <a:rPr lang="en-US" sz="8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3507</a:t>
            </a:r>
            <a:endParaRPr sz="8000" b="0">
              <a:solidFill>
                <a:srgbClr val="54A467"/>
              </a:solidFill>
            </a:endParaRPr>
          </a:p>
        </p:txBody>
      </p:sp>
      <p:sp>
        <p:nvSpPr>
          <p:cNvPr id="383" name="Google Shape;383;p71"/>
          <p:cNvSpPr txBox="1"/>
          <p:nvPr/>
        </p:nvSpPr>
        <p:spPr>
          <a:xfrm>
            <a:off x="309828" y="2387588"/>
            <a:ext cx="3106500" cy="49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ira Sans"/>
              <a:buNone/>
            </a:pPr>
            <a:r>
              <a:rPr lang="en-US" sz="2400" b="0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pedestrians killed in Tamil Nadu in 2017.</a:t>
            </a:r>
            <a:endParaRPr sz="1500">
              <a:solidFill>
                <a:srgbClr val="54A46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ira Sans"/>
              <a:buNone/>
            </a:pPr>
            <a:endParaRPr sz="2400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ira Sans"/>
              <a:buNone/>
            </a:pPr>
            <a:r>
              <a:rPr lang="en-US" sz="2400" b="0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Other states:</a:t>
            </a:r>
            <a:endParaRPr sz="1500">
              <a:solidFill>
                <a:srgbClr val="54A46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ira Sans"/>
              <a:buNone/>
            </a:pPr>
            <a:r>
              <a:rPr lang="en-US" sz="2400" b="0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1831-Maharashtra</a:t>
            </a:r>
            <a:endParaRPr sz="2400" b="0" i="0" u="none" strike="noStrike" cap="none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ira Sans"/>
              <a:buNone/>
            </a:pPr>
            <a:r>
              <a:rPr lang="en-US" sz="2400" b="0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1379-Andhra Pradesh </a:t>
            </a:r>
            <a:endParaRPr sz="1500">
              <a:solidFill>
                <a:srgbClr val="54A46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ira Sans"/>
              <a:buNone/>
            </a:pPr>
            <a:endParaRPr sz="7200" b="0" i="0" u="none" strike="noStrike" cap="none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84" name="Google Shape;384;p71"/>
          <p:cNvSpPr/>
          <p:nvPr/>
        </p:nvSpPr>
        <p:spPr>
          <a:xfrm>
            <a:off x="10937867" y="3492500"/>
            <a:ext cx="1254000" cy="25239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43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206" name="Google Shape;1206;p143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207" name="Google Shape;1207;p143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8" name="Google Shape;1208;p143" descr="ITDP_PrestigeLogo_Transparent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09" name="Google Shape;1209;p14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143" descr="CMA Logo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143" descr="https://lh3.googleusercontent.com/evdQ7y8zH2njdNQMXo9RYOMCACWWOBd99zxXSCFshl-ULZ-Z57ZzZIbM0gysyGSaRftOQF7BoJdUCMbTf_B-PPy5hDcZBbfz78eIZSTn22QWg2DFe0IOXnJszK_Se5n55cA1_X21Iap9DyEIUQ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143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43"/>
          <p:cNvSpPr txBox="1">
            <a:spLocks noGrp="1"/>
          </p:cNvSpPr>
          <p:nvPr>
            <p:ph type="body" idx="1"/>
          </p:nvPr>
        </p:nvSpPr>
        <p:spPr>
          <a:xfrm>
            <a:off x="127000" y="5343200"/>
            <a:ext cx="11937900" cy="19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>
                <a:solidFill>
                  <a:srgbClr val="FFFFFF"/>
                </a:solidFill>
              </a:rPr>
              <a:t>Pedestrian street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SM Street, Kozhikode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44"/>
          <p:cNvSpPr txBox="1"/>
          <p:nvPr/>
        </p:nvSpPr>
        <p:spPr>
          <a:xfrm>
            <a:off x="4347883" y="4668238"/>
            <a:ext cx="26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fb.com/itdpindia</a:t>
            </a:r>
            <a:endParaRPr sz="2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20" name="Google Shape;1220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3271" y="4664126"/>
            <a:ext cx="454358" cy="45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1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3271" y="5115039"/>
            <a:ext cx="454358" cy="45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1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6969" y="5611808"/>
            <a:ext cx="436834" cy="43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1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0795" y="6107687"/>
            <a:ext cx="436834" cy="4368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144"/>
          <p:cNvSpPr txBox="1"/>
          <p:nvPr/>
        </p:nvSpPr>
        <p:spPr>
          <a:xfrm>
            <a:off x="4355066" y="6088901"/>
            <a:ext cx="219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india@itdp.org</a:t>
            </a:r>
            <a:endParaRPr sz="2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25" name="Google Shape;1225;p144"/>
          <p:cNvSpPr txBox="1"/>
          <p:nvPr/>
        </p:nvSpPr>
        <p:spPr>
          <a:xfrm>
            <a:off x="4349499" y="5615964"/>
            <a:ext cx="219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india.itdp.org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6" name="Google Shape;1226;p144" descr="ITDP 20 year logo_no tag lin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92777" y="3617929"/>
            <a:ext cx="3234339" cy="836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144"/>
          <p:cNvSpPr txBox="1"/>
          <p:nvPr/>
        </p:nvSpPr>
        <p:spPr>
          <a:xfrm>
            <a:off x="4349902" y="5121454"/>
            <a:ext cx="304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twitter.com/itdpindia</a:t>
            </a:r>
            <a:endParaRPr sz="2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28" name="Google Shape;1228;p1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63098" y="1084597"/>
            <a:ext cx="4028901" cy="5773403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44"/>
          <p:cNvSpPr/>
          <p:nvPr/>
        </p:nvSpPr>
        <p:spPr>
          <a:xfrm>
            <a:off x="0" y="0"/>
            <a:ext cx="3467100" cy="10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0" name="Google Shape;1230;p144" descr="ITDP_PrestigeLogo_Transparent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0610" y="160950"/>
            <a:ext cx="2105880" cy="737503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144"/>
          <p:cNvSpPr txBox="1"/>
          <p:nvPr/>
        </p:nvSpPr>
        <p:spPr>
          <a:xfrm>
            <a:off x="3688323" y="245524"/>
            <a:ext cx="81546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Better cities through better streets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144"/>
          <p:cNvSpPr txBox="1"/>
          <p:nvPr/>
        </p:nvSpPr>
        <p:spPr>
          <a:xfrm>
            <a:off x="3792798" y="1701325"/>
            <a:ext cx="323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By Aswathy Dilip</a:t>
            </a:r>
            <a:endParaRPr sz="2000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10"/>
              </a:rPr>
              <a:t>aswathy.dilip@itdp.org</a:t>
            </a:r>
            <a:endParaRPr sz="2000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www.itdp.in</a:t>
            </a:r>
            <a:endParaRPr sz="2000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72" descr="P1080333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"/>
          <a:stretch/>
        </p:blipFill>
        <p:spPr>
          <a:xfrm>
            <a:off x="0" y="0"/>
            <a:ext cx="12192000" cy="76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72"/>
          <p:cNvSpPr txBox="1"/>
          <p:nvPr/>
        </p:nvSpPr>
        <p:spPr>
          <a:xfrm>
            <a:off x="-7633" y="153967"/>
            <a:ext cx="12192000" cy="854100"/>
          </a:xfrm>
          <a:prstGeom prst="rect">
            <a:avLst/>
          </a:prstGeom>
          <a:solidFill>
            <a:srgbClr val="FFFFFF">
              <a:alpha val="94900"/>
            </a:srgbClr>
          </a:solidFill>
          <a:ln>
            <a:noFill/>
          </a:ln>
        </p:spPr>
        <p:txBody>
          <a:bodyPr spcFirstLastPara="1" wrap="square" lIns="95225" tIns="95225" rIns="95225" bIns="95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3200" b="1">
                <a:solidFill>
                  <a:srgbClr val="50A7F9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4000" b="1">
              <a:solidFill>
                <a:srgbClr val="50A7F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10700"/>
              <a:buFont typeface="Arial"/>
              <a:buNone/>
            </a:pPr>
            <a:endParaRPr sz="3200" b="1">
              <a:solidFill>
                <a:srgbClr val="50A7F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92" name="Google Shape;392;p72"/>
          <p:cNvSpPr txBox="1"/>
          <p:nvPr/>
        </p:nvSpPr>
        <p:spPr>
          <a:xfrm>
            <a:off x="-7700" y="153975"/>
            <a:ext cx="121920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rPr>
              <a:t>8/10 trips by women are on foot or public transport </a:t>
            </a:r>
            <a:endParaRPr sz="4000" b="1">
              <a:solidFill>
                <a:srgbClr val="54A46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ody">
  <a:themeElements>
    <a:clrScheme name="ITDP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4BA0F7"/>
      </a:accent2>
      <a:accent3>
        <a:srgbClr val="EDBC40"/>
      </a:accent3>
      <a:accent4>
        <a:srgbClr val="F381E3"/>
      </a:accent4>
      <a:accent5>
        <a:srgbClr val="FF243F"/>
      </a:accent5>
      <a:accent6>
        <a:srgbClr val="00C100"/>
      </a:accent6>
      <a:hlink>
        <a:srgbClr val="00A800"/>
      </a:hlink>
      <a:folHlink>
        <a:srgbClr val="0093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ody">
  <a:themeElements>
    <a:clrScheme name="ITDP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4BA0F7"/>
      </a:accent2>
      <a:accent3>
        <a:srgbClr val="EDBC40"/>
      </a:accent3>
      <a:accent4>
        <a:srgbClr val="F381E3"/>
      </a:accent4>
      <a:accent5>
        <a:srgbClr val="FF243F"/>
      </a:accent5>
      <a:accent6>
        <a:srgbClr val="00C100"/>
      </a:accent6>
      <a:hlink>
        <a:srgbClr val="00A800"/>
      </a:hlink>
      <a:folHlink>
        <a:srgbClr val="0093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ody">
  <a:themeElements>
    <a:clrScheme name="ITDP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4BA0F7"/>
      </a:accent2>
      <a:accent3>
        <a:srgbClr val="EDBC40"/>
      </a:accent3>
      <a:accent4>
        <a:srgbClr val="F381E3"/>
      </a:accent4>
      <a:accent5>
        <a:srgbClr val="FF243F"/>
      </a:accent5>
      <a:accent6>
        <a:srgbClr val="00C100"/>
      </a:accent6>
      <a:hlink>
        <a:srgbClr val="00A800"/>
      </a:hlink>
      <a:folHlink>
        <a:srgbClr val="0093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1635</Words>
  <Application>Microsoft Office PowerPoint</Application>
  <PresentationFormat>Widescreen</PresentationFormat>
  <Paragraphs>467</Paragraphs>
  <Slides>81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81</vt:i4>
      </vt:variant>
    </vt:vector>
  </HeadingPairs>
  <TitlesOfParts>
    <vt:vector size="95" baseType="lpstr">
      <vt:lpstr>Arial</vt:lpstr>
      <vt:lpstr>Helvetica Neue</vt:lpstr>
      <vt:lpstr>Open Sans</vt:lpstr>
      <vt:lpstr>Helvetica Neue Light</vt:lpstr>
      <vt:lpstr>Tahoma</vt:lpstr>
      <vt:lpstr>Open Sans SemiBold</vt:lpstr>
      <vt:lpstr>Calibri</vt:lpstr>
      <vt:lpstr>Fira Sans</vt:lpstr>
      <vt:lpstr>Trebuchet MS</vt:lpstr>
      <vt:lpstr>Body</vt:lpstr>
      <vt:lpstr>White</vt:lpstr>
      <vt:lpstr>White</vt:lpstr>
      <vt:lpstr>Body</vt:lpstr>
      <vt:lpstr>Body</vt:lpstr>
      <vt:lpstr>It’s like riding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3507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PRINCIPLES  1. Efficient Mobility  Multiple modes of travel     High quality facilities for public and non-motorised transport   Allocating space equitably for all users  </vt:lpstr>
      <vt:lpstr> PRINCIPLES  2. Safety  Safe for all user groups  Segregated spaces for each  Traffic calming measures   Personal safety  good lighting  Active edges and vending    </vt:lpstr>
      <vt:lpstr> PRINCIPLES  3. Universal Accessibility  Accessible by all   Continuous and even-surfaced footpaths   Table top crossings and ramps   Tactile pavers wherever level differences occur    </vt:lpstr>
      <vt:lpstr> PRINCIPLES  4. Liveability  Full of life - elements that improve activity  attracts more users   Increases retail activity for all users - transforms the street into a vital public space  </vt:lpstr>
      <vt:lpstr> PRINCIPLES  5. Sensitivity to Local Context  Designed to suit the local context   Factoring in local street activities   Patterns of pedestrian movement   Nearby land uses and the needs of the people   </vt:lpstr>
      <vt:lpstr> PRINCIPLES  6. Environmental Sustainability  Promotes sustainable modes of transport   Improves local climatic conditions   Reducing pollution and heat    Capture and channel rainwater through design    </vt:lpstr>
      <vt:lpstr> Improves Sustainable Mode Share Case: St .Mark's road, Bangalore   With the revamped  design, pedestrian volumes have gone up by 250%     </vt:lpstr>
      <vt:lpstr> Improves Vibrancy Case: Strøget, Copenhagen   The revamp led to 6 times  more area for  pedestrians and  buses with  145 people/min </vt:lpstr>
      <vt:lpstr> Reduces Fatalities Case: Plaza program, New York City      The plaza program help reduce  pedestrian accidents by  35% </vt:lpstr>
      <vt:lpstr> Allows Equitable Mobility  for all Case: Avenida 9 de Julio, Buenos Aires   The revamped street  reduced bus travel  time by  63%  </vt:lpstr>
      <vt:lpstr>PowerPoint Presentation</vt:lpstr>
      <vt:lpstr>PowerPoint Presentation</vt:lpstr>
      <vt:lpstr> Invite all stakeholders — representatives from all road owning agencies, ULB, development authority, civil bodies, academia etc.  Present the draft vision and goals and build consensus  </vt:lpstr>
      <vt:lpstr> “What kind of city do we want to live in?”  “How will mobility – in particular walking and cycling - in the cities in the future differ from what it is today?”</vt:lpstr>
      <vt:lpstr> To improve coordination between various agencies at the city level   To ensure consistent engagement with all stakeholders</vt:lpstr>
      <vt:lpstr> To support planning, designing of streets.  To oversee and monitor the work produced by design consultants, contractors as well as general maintenance of streets.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Design templates  Intersection templates  Transit systems and the street  Street materials  Participatory street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Efficient Mobility: Tracks behavioural change from usage of person motor vehicles to walking, cycling and usage of public transport as better sustainable transport infrastructure is provided.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like riding</dc:title>
  <cp:lastModifiedBy>Nneka Njoku</cp:lastModifiedBy>
  <cp:revision>1</cp:revision>
  <dcterms:modified xsi:type="dcterms:W3CDTF">2019-10-31T19:45:16Z</dcterms:modified>
</cp:coreProperties>
</file>